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2EF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8146" y="640080"/>
            <a:ext cx="807707" cy="9326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810512"/>
            <a:ext cx="804672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sz="4800" b="1" i="0">
                <a:solidFill>
                  <a:srgbClr val="5B4F73"/>
                </a:solidFill>
                <a:latin typeface="Libre Caslon Display"/>
              </a:rPr>
              <a:t>Anti-Bullying Week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2761488"/>
            <a:ext cx="1005840" cy="18288"/>
          </a:xfrm>
          <a:prstGeom prst="rect">
            <a:avLst/>
          </a:prstGeom>
          <a:solidFill>
            <a:srgbClr val="A094B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31520" y="2962656"/>
            <a:ext cx="768096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800" b="0" i="0">
                <a:solidFill>
                  <a:srgbClr val="756F80"/>
                </a:solidFill>
                <a:latin typeface="Karla"/>
              </a:rPr>
              <a:t>Five Themed Days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3493008"/>
            <a:ext cx="768096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A9A3B2"/>
                </a:solidFill>
                <a:latin typeface="Karla"/>
              </a:rPr>
              <a:t>[ DATES ]</a:t>
            </a:r>
          </a:p>
        </p:txBody>
      </p:sp>
      <p:pic>
        <p:nvPicPr>
          <p:cNvPr id="8" name="Picture 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A3B2"/>
                </a:solidFill>
                <a:latin typeface="Karla"/>
              </a:rPr>
              <a:t>The Pastoral Guide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A3B2"/>
                </a:solidFill>
                <a:latin typeface="Karla"/>
              </a:rPr>
              <a:t>1 / 10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1389888"/>
            <a:ext cx="804672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6000"/>
              </a:lnSpc>
              <a:spcAft>
                <a:spcPts val="0"/>
              </a:spcAft>
            </a:pPr>
            <a:r>
              <a:rPr sz="2800" b="1" i="0">
                <a:solidFill>
                  <a:srgbClr val="FFFDF7"/>
                </a:solidFill>
                <a:latin typeface="Libre Caslon Display"/>
              </a:rPr>
              <a:t>Most of it is not a fight.</a:t>
            </a:r>
          </a:p>
          <a:p>
            <a:pPr algn="ctr">
              <a:lnSpc>
                <a:spcPct val="126000"/>
              </a:lnSpc>
              <a:spcAft>
                <a:spcPts val="0"/>
              </a:spcAft>
            </a:pPr>
            <a:r>
              <a:rPr sz="2800" b="1" i="0">
                <a:solidFill>
                  <a:srgbClr val="FFFDF7"/>
                </a:solidFill>
                <a:latin typeface="Libre Caslon Display"/>
              </a:rPr>
              <a:t>It is being left out, talked about, or made the joke.</a:t>
            </a:r>
          </a:p>
        </p:txBody>
      </p:sp>
      <p:sp>
        <p:nvSpPr>
          <p:cNvPr id="4" name="Rectangle 3"/>
          <p:cNvSpPr/>
          <p:nvPr/>
        </p:nvSpPr>
        <p:spPr>
          <a:xfrm>
            <a:off x="4114800" y="3108960"/>
            <a:ext cx="914400" cy="18288"/>
          </a:xfrm>
          <a:prstGeom prst="rect">
            <a:avLst/>
          </a:prstGeom>
          <a:solidFill>
            <a:srgbClr val="D3CC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371600" y="3346704"/>
            <a:ext cx="64008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40000"/>
              </a:lnSpc>
              <a:spcAft>
                <a:spcPts val="0"/>
              </a:spcAft>
            </a:pPr>
            <a:r>
              <a:rPr sz="1350" b="0" i="1">
                <a:solidFill>
                  <a:srgbClr val="D3CCDF"/>
                </a:solidFill>
                <a:latin typeface="Karla"/>
              </a:rPr>
              <a:t>Which is what makes it easy to miss, and easy to join in with without meaning to.</a:t>
            </a:r>
          </a:p>
        </p:txBody>
      </p:sp>
      <p:pic>
        <p:nvPicPr>
          <p:cNvPr id="6" name="Picture 5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D3CCDF"/>
                </a:solidFill>
                <a:latin typeface="Karla"/>
              </a:rPr>
              <a:t>The Pastoral Guide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D3CCDF"/>
                </a:solidFill>
                <a:latin typeface="Karla"/>
              </a:rPr>
              <a:t>2 / 10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B4F73"/>
                </a:solidFill>
                <a:latin typeface="Karla"/>
              </a:rPr>
              <a:t>THE WEEK AHEAD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44404C"/>
                </a:solidFill>
                <a:latin typeface="Libre Caslon Display"/>
              </a:rPr>
              <a:t>Five days, five things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700784"/>
            <a:ext cx="1364284" cy="248716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1920240"/>
            <a:ext cx="1364284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140">
                <a:solidFill>
                  <a:srgbClr val="A094B5"/>
                </a:solidFill>
                <a:latin typeface="Karla"/>
              </a:rPr>
              <a:t>MON</a:t>
            </a:r>
          </a:p>
        </p:txBody>
      </p:sp>
      <p:sp>
        <p:nvSpPr>
          <p:cNvPr id="7" name="Oval 6"/>
          <p:cNvSpPr/>
          <p:nvPr/>
        </p:nvSpPr>
        <p:spPr>
          <a:xfrm>
            <a:off x="956462" y="2276856"/>
            <a:ext cx="822960" cy="822960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" name="Picture 7" descr="so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198" y="2450591"/>
            <a:ext cx="475488" cy="47548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3816" y="3255264"/>
            <a:ext cx="1108252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400" b="1" i="0">
                <a:solidFill>
                  <a:srgbClr val="5B4F73"/>
                </a:solidFill>
                <a:latin typeface="Libre Caslon Display"/>
              </a:rPr>
              <a:t>Odd Sock Day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287828" y="1700784"/>
            <a:ext cx="1364284" cy="248716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2287828" y="1920240"/>
            <a:ext cx="1364284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140">
                <a:solidFill>
                  <a:srgbClr val="A094B5"/>
                </a:solidFill>
                <a:latin typeface="Karla"/>
              </a:rPr>
              <a:t>TUE</a:t>
            </a:r>
          </a:p>
        </p:txBody>
      </p:sp>
      <p:sp>
        <p:nvSpPr>
          <p:cNvPr id="12" name="Oval 11"/>
          <p:cNvSpPr/>
          <p:nvPr/>
        </p:nvSpPr>
        <p:spPr>
          <a:xfrm>
            <a:off x="2558491" y="2276856"/>
            <a:ext cx="822960" cy="822960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3" name="Picture 12" descr="swa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2227" y="2450591"/>
            <a:ext cx="475488" cy="47548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15844" y="3255264"/>
            <a:ext cx="1108252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400" b="1" i="0">
                <a:solidFill>
                  <a:srgbClr val="5B4F73"/>
                </a:solidFill>
                <a:latin typeface="Libre Caslon Display"/>
              </a:rPr>
              <a:t>Mix-It-Up Lunch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889857" y="1700784"/>
            <a:ext cx="1364284" cy="248716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3889857" y="1920240"/>
            <a:ext cx="1364284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140">
                <a:solidFill>
                  <a:srgbClr val="A094B5"/>
                </a:solidFill>
                <a:latin typeface="Karla"/>
              </a:rPr>
              <a:t>WED</a:t>
            </a:r>
          </a:p>
        </p:txBody>
      </p:sp>
      <p:sp>
        <p:nvSpPr>
          <p:cNvPr id="17" name="Oval 16"/>
          <p:cNvSpPr/>
          <p:nvPr/>
        </p:nvSpPr>
        <p:spPr>
          <a:xfrm>
            <a:off x="4160520" y="2276856"/>
            <a:ext cx="822960" cy="822960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8" name="Picture 17" descr="bracele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4256" y="2450591"/>
            <a:ext cx="475488" cy="47548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017873" y="3255264"/>
            <a:ext cx="1108252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400" b="1" i="0">
                <a:solidFill>
                  <a:srgbClr val="5B4F73"/>
                </a:solidFill>
                <a:latin typeface="Libre Caslon Display"/>
              </a:rPr>
              <a:t>Friendship Bracelets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491886" y="1700784"/>
            <a:ext cx="1364284" cy="248716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5491886" y="1920240"/>
            <a:ext cx="1364284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140">
                <a:solidFill>
                  <a:srgbClr val="A094B5"/>
                </a:solidFill>
                <a:latin typeface="Karla"/>
              </a:rPr>
              <a:t>THU</a:t>
            </a:r>
          </a:p>
        </p:txBody>
      </p:sp>
      <p:sp>
        <p:nvSpPr>
          <p:cNvPr id="22" name="Oval 21"/>
          <p:cNvSpPr/>
          <p:nvPr/>
        </p:nvSpPr>
        <p:spPr>
          <a:xfrm>
            <a:off x="5762548" y="2276856"/>
            <a:ext cx="822960" cy="822960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3" name="Picture 22" descr="cha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6284" y="2450591"/>
            <a:ext cx="475488" cy="47548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619902" y="3255264"/>
            <a:ext cx="1108252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400" b="1" i="0">
                <a:solidFill>
                  <a:srgbClr val="5B4F73"/>
                </a:solidFill>
                <a:latin typeface="Libre Caslon Display"/>
              </a:rPr>
              <a:t>The Group Chat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093915" y="1700784"/>
            <a:ext cx="1364284" cy="248716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7093915" y="1920240"/>
            <a:ext cx="1364284" cy="25603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140">
                <a:solidFill>
                  <a:srgbClr val="A094B5"/>
                </a:solidFill>
                <a:latin typeface="Karla"/>
              </a:rPr>
              <a:t>FRI</a:t>
            </a:r>
          </a:p>
        </p:txBody>
      </p:sp>
      <p:sp>
        <p:nvSpPr>
          <p:cNvPr id="27" name="Oval 26"/>
          <p:cNvSpPr/>
          <p:nvPr/>
        </p:nvSpPr>
        <p:spPr>
          <a:xfrm>
            <a:off x="7364577" y="2276856"/>
            <a:ext cx="822960" cy="822960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8" name="Picture 27" descr="leaf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8313" y="2450591"/>
            <a:ext cx="475488" cy="475488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221931" y="3255264"/>
            <a:ext cx="1108252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1400" b="1" i="0">
                <a:solidFill>
                  <a:srgbClr val="5B4F73"/>
                </a:solidFill>
                <a:latin typeface="Libre Caslon Display"/>
              </a:rPr>
              <a:t>The Positivity Tree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5800" y="4370832"/>
            <a:ext cx="77724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756F80"/>
                </a:solidFill>
                <a:latin typeface="Karla"/>
              </a:rPr>
              <a:t>Each one takes about five minutes of your day, and none of them will get you into trouble.</a:t>
            </a:r>
          </a:p>
        </p:txBody>
      </p:sp>
      <p:pic>
        <p:nvPicPr>
          <p:cNvPr id="31" name="Picture 30" descr="logo-mast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A3B2"/>
                </a:solidFill>
                <a:latin typeface="Karla"/>
              </a:rPr>
              <a:t>The Pastoral Guide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A3B2"/>
                </a:solidFill>
                <a:latin typeface="Karla"/>
              </a:rPr>
              <a:t>3 / 10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B4F73"/>
                </a:solidFill>
                <a:latin typeface="Karla"/>
              </a:rPr>
              <a:t>DAY ONE  ·  MONDAY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44404C"/>
                </a:solidFill>
                <a:latin typeface="Libre Caslon Display"/>
              </a:rPr>
              <a:t>Odd Sock Day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700784"/>
            <a:ext cx="4892040" cy="239572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24128" y="1975104"/>
            <a:ext cx="42062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 spc="120">
                <a:solidFill>
                  <a:srgbClr val="5B4F73"/>
                </a:solidFill>
                <a:latin typeface="Karla"/>
              </a:rPr>
              <a:t>What is happening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4128" y="2432304"/>
            <a:ext cx="4224528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2000"/>
              </a:lnSpc>
              <a:spcAft>
                <a:spcPts val="0"/>
              </a:spcAft>
            </a:pPr>
            <a:r>
              <a:rPr sz="1450" b="0" i="0">
                <a:solidFill>
                  <a:srgbClr val="44404C"/>
                </a:solidFill>
                <a:latin typeface="Karla"/>
              </a:rPr>
              <a:t>Wear odd socks with your uniform, all day. That is all there is to it. It takes two seconds to look different from everyone else, and nobody should get a hard time for it.</a:t>
            </a:r>
          </a:p>
        </p:txBody>
      </p:sp>
      <p:sp>
        <p:nvSpPr>
          <p:cNvPr id="8" name="Oval 7"/>
          <p:cNvSpPr/>
          <p:nvPr/>
        </p:nvSpPr>
        <p:spPr>
          <a:xfrm>
            <a:off x="6217920" y="1709928"/>
            <a:ext cx="1371600" cy="1371600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so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1383" y="1993392"/>
            <a:ext cx="804672" cy="80467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5870448" y="3401568"/>
            <a:ext cx="2615184" cy="694944"/>
          </a:xfrm>
          <a:prstGeom prst="roundRect">
            <a:avLst>
              <a:gd name="adj" fmla="val 5500"/>
            </a:avLst>
          </a:prstGeom>
          <a:solidFill>
            <a:srgbClr val="F2EFF6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035040" y="3511296"/>
            <a:ext cx="2286000" cy="4937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150" b="0" i="0">
                <a:solidFill>
                  <a:srgbClr val="5B4F73"/>
                </a:solidFill>
                <a:latin typeface="Karla"/>
              </a:rPr>
              <a:t>All day</a:t>
            </a:r>
          </a:p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150" b="0" i="0">
                <a:solidFill>
                  <a:srgbClr val="5B4F73"/>
                </a:solidFill>
                <a:latin typeface="Karla"/>
              </a:rPr>
              <a:t>Nothing to bring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800" y="42793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756F80"/>
                </a:solidFill>
                <a:latin typeface="Karla"/>
              </a:rPr>
              <a:t>Odd socks only. The rest of the uniform stays exactly as normal.</a:t>
            </a:r>
          </a:p>
        </p:txBody>
      </p:sp>
      <p:pic>
        <p:nvPicPr>
          <p:cNvPr id="13" name="Picture 12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A3B2"/>
                </a:solidFill>
                <a:latin typeface="Karla"/>
              </a:rPr>
              <a:t>The Pastoral Guide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A3B2"/>
                </a:solidFill>
                <a:latin typeface="Karla"/>
              </a:rPr>
              <a:t>4 / 10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B4F73"/>
                </a:solidFill>
                <a:latin typeface="Karla"/>
              </a:rPr>
              <a:t>DAY TWO  ·  TUESDAY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44404C"/>
                </a:solidFill>
                <a:latin typeface="Libre Caslon Display"/>
              </a:rPr>
              <a:t>Mix-It-Up Lunch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700784"/>
            <a:ext cx="4892040" cy="239572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24128" y="1975104"/>
            <a:ext cx="42062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 spc="120">
                <a:solidFill>
                  <a:srgbClr val="5B4F73"/>
                </a:solidFill>
                <a:latin typeface="Karla"/>
              </a:rPr>
              <a:t>What is happening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4128" y="2432304"/>
            <a:ext cx="4224528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2000"/>
              </a:lnSpc>
              <a:spcAft>
                <a:spcPts val="0"/>
              </a:spcAft>
            </a:pPr>
            <a:r>
              <a:rPr sz="1450" b="0" i="0">
                <a:solidFill>
                  <a:srgbClr val="44404C"/>
                </a:solidFill>
                <a:latin typeface="Karla"/>
              </a:rPr>
              <a:t>Every table in the hall has a topic card on it. Sit at a table with people you do not usually sit with, and talk about whatever the card says.</a:t>
            </a:r>
          </a:p>
        </p:txBody>
      </p:sp>
      <p:sp>
        <p:nvSpPr>
          <p:cNvPr id="8" name="Oval 7"/>
          <p:cNvSpPr/>
          <p:nvPr/>
        </p:nvSpPr>
        <p:spPr>
          <a:xfrm>
            <a:off x="6217920" y="1709928"/>
            <a:ext cx="1371600" cy="1371600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swa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1383" y="1993392"/>
            <a:ext cx="804672" cy="80467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5870448" y="3401568"/>
            <a:ext cx="2615184" cy="694944"/>
          </a:xfrm>
          <a:prstGeom prst="roundRect">
            <a:avLst>
              <a:gd name="adj" fmla="val 5500"/>
            </a:avLst>
          </a:prstGeom>
          <a:solidFill>
            <a:srgbClr val="F2EFF6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035040" y="3511296"/>
            <a:ext cx="2286000" cy="4937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150" b="0" i="0">
                <a:solidFill>
                  <a:srgbClr val="5B4F73"/>
                </a:solidFill>
                <a:latin typeface="Karla"/>
              </a:rPr>
              <a:t>[ THE HALL ]</a:t>
            </a:r>
          </a:p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150" b="0" i="0">
                <a:solidFill>
                  <a:srgbClr val="5B4F73"/>
                </a:solidFill>
                <a:latin typeface="Karla"/>
              </a:rPr>
              <a:t>All of lunch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800" y="42793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756F80"/>
                </a:solidFill>
                <a:latin typeface="Karla"/>
              </a:rPr>
              <a:t>If you would rather not, that is fine. Nobody is going to make you move.</a:t>
            </a:r>
          </a:p>
        </p:txBody>
      </p:sp>
      <p:pic>
        <p:nvPicPr>
          <p:cNvPr id="13" name="Picture 12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A3B2"/>
                </a:solidFill>
                <a:latin typeface="Karla"/>
              </a:rPr>
              <a:t>The Pastoral Guide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A3B2"/>
                </a:solidFill>
                <a:latin typeface="Karla"/>
              </a:rPr>
              <a:t>5 / 10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B4F73"/>
                </a:solidFill>
                <a:latin typeface="Karla"/>
              </a:rPr>
              <a:t>DAY THREE  ·  WEDNESDAY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44404C"/>
                </a:solidFill>
                <a:latin typeface="Libre Caslon Display"/>
              </a:rPr>
              <a:t>Friendship Bracelets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700784"/>
            <a:ext cx="4892040" cy="239572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24128" y="1975104"/>
            <a:ext cx="42062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 spc="120">
                <a:solidFill>
                  <a:srgbClr val="5B4F73"/>
                </a:solidFill>
                <a:latin typeface="Karla"/>
              </a:rPr>
              <a:t>What is happening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4128" y="2432304"/>
            <a:ext cx="4224528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2000"/>
              </a:lnSpc>
              <a:spcAft>
                <a:spcPts val="0"/>
              </a:spcAft>
            </a:pPr>
            <a:r>
              <a:rPr sz="1450" b="0" i="0">
                <a:solidFill>
                  <a:srgbClr val="44404C"/>
                </a:solidFill>
                <a:latin typeface="Karla"/>
              </a:rPr>
              <a:t>Come and make a bracelet at lunch. You make two: one to keep, and one to give to somebody who would not be expecting it.</a:t>
            </a:r>
          </a:p>
        </p:txBody>
      </p:sp>
      <p:sp>
        <p:nvSpPr>
          <p:cNvPr id="8" name="Oval 7"/>
          <p:cNvSpPr/>
          <p:nvPr/>
        </p:nvSpPr>
        <p:spPr>
          <a:xfrm>
            <a:off x="6217920" y="1709928"/>
            <a:ext cx="1371600" cy="1371600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bracele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1383" y="1993392"/>
            <a:ext cx="804672" cy="80467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5870448" y="3401568"/>
            <a:ext cx="2615184" cy="694944"/>
          </a:xfrm>
          <a:prstGeom prst="roundRect">
            <a:avLst>
              <a:gd name="adj" fmla="val 5500"/>
            </a:avLst>
          </a:prstGeom>
          <a:solidFill>
            <a:srgbClr val="F2EFF6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035040" y="3511296"/>
            <a:ext cx="2286000" cy="4937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150" b="0" i="0">
                <a:solidFill>
                  <a:srgbClr val="5B4F73"/>
                </a:solidFill>
                <a:latin typeface="Karla"/>
              </a:rPr>
              <a:t>[ ROOM ]</a:t>
            </a:r>
          </a:p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150" b="0" i="0">
                <a:solidFill>
                  <a:srgbClr val="5B4F73"/>
                </a:solidFill>
                <a:latin typeface="Karla"/>
              </a:rPr>
              <a:t>Lunchtime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800" y="42793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756F80"/>
                </a:solidFill>
                <a:latin typeface="Karla"/>
              </a:rPr>
              <a:t>Thread and beads are provided. First come, first served.</a:t>
            </a:r>
          </a:p>
        </p:txBody>
      </p:sp>
      <p:pic>
        <p:nvPicPr>
          <p:cNvPr id="13" name="Picture 12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A3B2"/>
                </a:solidFill>
                <a:latin typeface="Karla"/>
              </a:rPr>
              <a:t>The Pastoral Guide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A3B2"/>
                </a:solidFill>
                <a:latin typeface="Karla"/>
              </a:rPr>
              <a:t>6 / 10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B4F73"/>
                </a:solidFill>
                <a:latin typeface="Karla"/>
              </a:rPr>
              <a:t>DAY FOUR  ·  THURSDAY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44404C"/>
                </a:solidFill>
                <a:latin typeface="Libre Caslon Display"/>
              </a:rPr>
              <a:t>The Group Chat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700784"/>
            <a:ext cx="4892040" cy="239572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24128" y="1975104"/>
            <a:ext cx="42062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 spc="120">
                <a:solidFill>
                  <a:srgbClr val="5B4F73"/>
                </a:solidFill>
                <a:latin typeface="Karla"/>
              </a:rPr>
              <a:t>What is happening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4128" y="2432304"/>
            <a:ext cx="4224528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2000"/>
              </a:lnSpc>
              <a:spcAft>
                <a:spcPts val="0"/>
              </a:spcAft>
            </a:pPr>
            <a:r>
              <a:rPr sz="1450" b="0" i="0">
                <a:solidFill>
                  <a:srgbClr val="44404C"/>
                </a:solidFill>
                <a:latin typeface="Karla"/>
              </a:rPr>
              <a:t>A group chat goes up on the wall. Read it, then put a sticky note where you think it went wrong, and what you would have said instead.</a:t>
            </a:r>
          </a:p>
        </p:txBody>
      </p:sp>
      <p:sp>
        <p:nvSpPr>
          <p:cNvPr id="8" name="Oval 7"/>
          <p:cNvSpPr/>
          <p:nvPr/>
        </p:nvSpPr>
        <p:spPr>
          <a:xfrm>
            <a:off x="6217920" y="1709928"/>
            <a:ext cx="1371600" cy="1371600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cha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1383" y="1993392"/>
            <a:ext cx="804672" cy="80467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5870448" y="3401568"/>
            <a:ext cx="2615184" cy="694944"/>
          </a:xfrm>
          <a:prstGeom prst="roundRect">
            <a:avLst>
              <a:gd name="adj" fmla="val 5500"/>
            </a:avLst>
          </a:prstGeom>
          <a:solidFill>
            <a:srgbClr val="F2EFF6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035040" y="3511296"/>
            <a:ext cx="2286000" cy="4937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150" b="0" i="0">
                <a:solidFill>
                  <a:srgbClr val="5B4F73"/>
                </a:solidFill>
                <a:latin typeface="Karla"/>
              </a:rPr>
              <a:t>[ PLACE ]</a:t>
            </a:r>
          </a:p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150" b="0" i="0">
                <a:solidFill>
                  <a:srgbClr val="5B4F73"/>
                </a:solidFill>
                <a:latin typeface="Karla"/>
              </a:rPr>
              <a:t>All day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800" y="42793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756F80"/>
                </a:solidFill>
                <a:latin typeface="Karla"/>
              </a:rPr>
              <a:t>It is not a real chat, and it is not about anyone here.</a:t>
            </a:r>
          </a:p>
        </p:txBody>
      </p:sp>
      <p:pic>
        <p:nvPicPr>
          <p:cNvPr id="13" name="Picture 12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A3B2"/>
                </a:solidFill>
                <a:latin typeface="Karla"/>
              </a:rPr>
              <a:t>The Pastoral Guide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A3B2"/>
                </a:solidFill>
                <a:latin typeface="Karla"/>
              </a:rPr>
              <a:t>7 / 10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B4F73"/>
                </a:solidFill>
                <a:latin typeface="Karla"/>
              </a:rPr>
              <a:t>DAY FIVE  ·  FRIDAY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44404C"/>
                </a:solidFill>
                <a:latin typeface="Libre Caslon Display"/>
              </a:rPr>
              <a:t>The Positivity Tree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700784"/>
            <a:ext cx="4892040" cy="2395728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24128" y="1975104"/>
            <a:ext cx="42062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 spc="120">
                <a:solidFill>
                  <a:srgbClr val="5B4F73"/>
                </a:solidFill>
                <a:latin typeface="Karla"/>
              </a:rPr>
              <a:t>What is happening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4128" y="2432304"/>
            <a:ext cx="4224528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42000"/>
              </a:lnSpc>
              <a:spcAft>
                <a:spcPts val="0"/>
              </a:spcAft>
            </a:pPr>
            <a:r>
              <a:rPr sz="1450" b="0" i="0">
                <a:solidFill>
                  <a:srgbClr val="44404C"/>
                </a:solidFill>
                <a:latin typeface="Karla"/>
              </a:rPr>
              <a:t>Write something good about somebody in this school on a leaf, and hang it up. Not your best friend. Somebody who would not expect it from you.</a:t>
            </a:r>
          </a:p>
        </p:txBody>
      </p:sp>
      <p:sp>
        <p:nvSpPr>
          <p:cNvPr id="8" name="Oval 7"/>
          <p:cNvSpPr/>
          <p:nvPr/>
        </p:nvSpPr>
        <p:spPr>
          <a:xfrm>
            <a:off x="6217920" y="1709928"/>
            <a:ext cx="1371600" cy="1371600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lea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1383" y="1993392"/>
            <a:ext cx="804672" cy="80467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5870448" y="3401568"/>
            <a:ext cx="2615184" cy="694944"/>
          </a:xfrm>
          <a:prstGeom prst="roundRect">
            <a:avLst>
              <a:gd name="adj" fmla="val 5500"/>
            </a:avLst>
          </a:prstGeom>
          <a:solidFill>
            <a:srgbClr val="F2EFF6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035040" y="3511296"/>
            <a:ext cx="2286000" cy="49377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150" b="0" i="0">
                <a:solidFill>
                  <a:srgbClr val="5B4F73"/>
                </a:solidFill>
                <a:latin typeface="Karla"/>
              </a:rPr>
              <a:t>[ THE TREE ]</a:t>
            </a:r>
          </a:p>
          <a:p>
            <a:pPr algn="ctr">
              <a:lnSpc>
                <a:spcPct val="128000"/>
              </a:lnSpc>
              <a:spcAft>
                <a:spcPts val="0"/>
              </a:spcAft>
            </a:pPr>
            <a:r>
              <a:rPr sz="1150" b="0" i="0">
                <a:solidFill>
                  <a:srgbClr val="5B4F73"/>
                </a:solidFill>
                <a:latin typeface="Karla"/>
              </a:rPr>
              <a:t>Lunchtime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800" y="42793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756F80"/>
                </a:solidFill>
                <a:latin typeface="Karla"/>
              </a:rPr>
              <a:t>You do not sign it. By the end of lunch the tree should be covered.</a:t>
            </a:r>
          </a:p>
        </p:txBody>
      </p:sp>
      <p:pic>
        <p:nvPicPr>
          <p:cNvPr id="13" name="Picture 12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A3B2"/>
                </a:solidFill>
                <a:latin typeface="Karla"/>
              </a:rPr>
              <a:t>The Pastoral Guide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A3B2"/>
                </a:solidFill>
                <a:latin typeface="Karla"/>
              </a:rPr>
              <a:t>8 / 10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5B4F73"/>
                </a:solidFill>
                <a:latin typeface="Karla"/>
              </a:rPr>
              <a:t>ONE MORE THING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59536"/>
            <a:ext cx="777240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000" b="1" i="0">
                <a:solidFill>
                  <a:srgbClr val="44404C"/>
                </a:solidFill>
                <a:latin typeface="Libre Caslon Display"/>
              </a:rPr>
              <a:t>If any of this is happening to you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14813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756F80"/>
                </a:solidFill>
                <a:latin typeface="Karla"/>
              </a:rPr>
              <a:t>Or you have watched it happen to someone else and said nothing. That counts too.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920240"/>
            <a:ext cx="2395728" cy="188366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Oval 6"/>
          <p:cNvSpPr/>
          <p:nvPr/>
        </p:nvSpPr>
        <p:spPr>
          <a:xfrm>
            <a:off x="1554480" y="2066544"/>
            <a:ext cx="658368" cy="658368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" name="Picture 7" descr="spea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40" y="2203704"/>
            <a:ext cx="384048" cy="38404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3816" y="2834640"/>
            <a:ext cx="2139696" cy="47548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1350" b="1" i="0">
                <a:solidFill>
                  <a:srgbClr val="5B4F73"/>
                </a:solidFill>
                <a:latin typeface="Libre Caslon Display"/>
              </a:rPr>
              <a:t>Your form tutor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" y="3328416"/>
            <a:ext cx="2066544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56F80"/>
                </a:solidFill>
                <a:latin typeface="Karla"/>
              </a:rPr>
              <a:t>Any morning, before anything else starts.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74136" y="1920240"/>
            <a:ext cx="2395728" cy="188366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4242816" y="2066544"/>
            <a:ext cx="658368" cy="658368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3" name="Picture 12" descr="spea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9976" y="2203704"/>
            <a:ext cx="384048" cy="38404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2152" y="2834640"/>
            <a:ext cx="2139696" cy="47548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1350" b="1" i="0">
                <a:solidFill>
                  <a:srgbClr val="5B4F73"/>
                </a:solidFill>
                <a:latin typeface="Libre Caslon Display"/>
              </a:rPr>
              <a:t>[ NAMED STAFF ]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38728" y="3328416"/>
            <a:ext cx="2066544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56F80"/>
                </a:solidFill>
                <a:latin typeface="Karla"/>
              </a:rPr>
              <a:t>Ask at reception and they will find them for you.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062472" y="1920240"/>
            <a:ext cx="2395728" cy="1883664"/>
          </a:xfrm>
          <a:prstGeom prst="roundRect">
            <a:avLst>
              <a:gd name="adj" fmla="val 5500"/>
            </a:avLst>
          </a:prstGeom>
          <a:solidFill>
            <a:srgbClr val="FFFDF7"/>
          </a:solidFill>
          <a:ln w="12700">
            <a:solidFill>
              <a:srgbClr val="D3CC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6931151" y="2066544"/>
            <a:ext cx="658368" cy="658368"/>
          </a:xfrm>
          <a:prstGeom prst="ellipse">
            <a:avLst/>
          </a:prstGeom>
          <a:solidFill>
            <a:srgbClr val="5B4F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8" name="Picture 17" descr="spea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8312" y="2203704"/>
            <a:ext cx="384048" cy="3840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190488" y="2834640"/>
            <a:ext cx="2139696" cy="47548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1350" b="1" i="0">
                <a:solidFill>
                  <a:srgbClr val="5B4F73"/>
                </a:solidFill>
                <a:latin typeface="Libre Caslon Display"/>
              </a:rPr>
              <a:t>[ REPORTING ROUTE ]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27064" y="3328416"/>
            <a:ext cx="2066544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050" b="0" i="0">
                <a:solidFill>
                  <a:srgbClr val="756F80"/>
                </a:solidFill>
                <a:latin typeface="Karla"/>
              </a:rPr>
              <a:t>If you would rather not say it out loud.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5800" y="4059936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5B4F73"/>
                </a:solidFill>
                <a:latin typeface="Karla"/>
              </a:rPr>
              <a:t>Nothing happens without talking to you first. You will not be marched into anything.</a:t>
            </a:r>
          </a:p>
        </p:txBody>
      </p:sp>
      <p:pic>
        <p:nvPicPr>
          <p:cNvPr id="22" name="Picture 21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A3B2"/>
                </a:solidFill>
                <a:latin typeface="Karla"/>
              </a:rPr>
              <a:t>The Pastoral Guide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A3B2"/>
                </a:solidFill>
                <a:latin typeface="Karla"/>
              </a:rPr>
              <a:t>9 / 10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2EF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251" y="950976"/>
            <a:ext cx="633496" cy="7315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993392"/>
            <a:ext cx="804672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200" b="1" i="0">
                <a:solidFill>
                  <a:srgbClr val="5B4F73"/>
                </a:solidFill>
                <a:latin typeface="Libre Caslon Display"/>
              </a:rPr>
              <a:t>One week will not fix it.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2871216"/>
            <a:ext cx="676656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40000"/>
              </a:lnSpc>
              <a:spcAft>
                <a:spcPts val="0"/>
              </a:spcAft>
            </a:pPr>
            <a:r>
              <a:rPr sz="1500" b="0" i="0">
                <a:solidFill>
                  <a:srgbClr val="756F80"/>
                </a:solidFill>
                <a:latin typeface="Karla"/>
              </a:rPr>
              <a:t>Five days of noticing who is on their own, though, is a start. That part does not end on Friday.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803904"/>
            <a:ext cx="76809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A9A3B2"/>
                </a:solidFill>
                <a:latin typeface="Karla"/>
              </a:rPr>
              <a:t>Anti-Bullying Week  ·  Five Themed Days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9A3B2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9A3B2"/>
                </a:solidFill>
                <a:latin typeface="Karla"/>
              </a:rPr>
              <a:t>10 / 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