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8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268" y="658368"/>
            <a:ext cx="831463" cy="960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1520" y="1847088"/>
            <a:ext cx="768096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sz="5400" b="1" i="0">
                <a:solidFill>
                  <a:srgbClr val="94505F"/>
                </a:solidFill>
                <a:latin typeface="Libre Caslon Display"/>
              </a:rPr>
              <a:t>Sweet Notes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2825496"/>
            <a:ext cx="1005840" cy="18288"/>
          </a:xfrm>
          <a:prstGeom prst="rect">
            <a:avLst/>
          </a:prstGeom>
          <a:solidFill>
            <a:srgbClr val="C88E9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3017520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0" i="0">
                <a:solidFill>
                  <a:srgbClr val="7C6C69"/>
                </a:solidFill>
                <a:latin typeface="Karla"/>
              </a:rPr>
              <a:t>A Valentines Event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3529584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0" i="1">
                <a:solidFill>
                  <a:srgbClr val="A99B97"/>
                </a:solidFill>
                <a:latin typeface="Karla"/>
              </a:rPr>
              <a:t>A hot chocolate and a handwritten note, delivered to someone who is not expecting one.</a:t>
            </a:r>
          </a:p>
        </p:txBody>
      </p:sp>
      <p:pic>
        <p:nvPicPr>
          <p:cNvPr id="8" name="Picture 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1 / 11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TO START WITH</a:t>
            </a:r>
          </a:p>
        </p:txBody>
      </p:sp>
      <p:sp>
        <p:nvSpPr>
          <p:cNvPr id="4" name="Oval 3"/>
          <p:cNvSpPr/>
          <p:nvPr/>
        </p:nvSpPr>
        <p:spPr>
          <a:xfrm>
            <a:off x="4114800" y="1024128"/>
            <a:ext cx="914400" cy="914400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" name="Picture 4" descr="speec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6824" y="1216152"/>
            <a:ext cx="530352" cy="5303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4400" y="2212848"/>
            <a:ext cx="7315200" cy="1005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3000" b="1" i="0">
                <a:solidFill>
                  <a:srgbClr val="453B3A"/>
                </a:solidFill>
                <a:latin typeface="Libre Caslon Display"/>
              </a:rPr>
              <a:t>When did someone last tell you something good about you?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63040" y="3456432"/>
            <a:ext cx="621792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5000"/>
              </a:lnSpc>
              <a:spcAft>
                <a:spcPts val="0"/>
              </a:spcAft>
            </a:pPr>
            <a:r>
              <a:rPr sz="1350" b="0" i="1">
                <a:solidFill>
                  <a:srgbClr val="7C6C69"/>
                </a:solidFill>
                <a:latin typeface="Karla"/>
              </a:rPr>
              <a:t>Have a think. Not a compliment about your shoes. Something about you.</a:t>
            </a:r>
          </a:p>
        </p:txBody>
      </p:sp>
      <p:pic>
        <p:nvPicPr>
          <p:cNvPr id="8" name="Picture 7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2 / 11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THE THING ABOUT KINDNESS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53B3A"/>
                </a:solidFill>
                <a:latin typeface="Libre Caslon Display"/>
              </a:rPr>
              <a:t>It is worth more than it costs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73936"/>
            <a:ext cx="2383536" cy="2633472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1484376" y="1929384"/>
            <a:ext cx="786384" cy="78638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hear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968" y="2093976"/>
            <a:ext cx="457200" cy="457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8680" y="2798064"/>
            <a:ext cx="2017776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2000"/>
              </a:lnSpc>
              <a:spcAft>
                <a:spcPts val="0"/>
              </a:spcAft>
            </a:pPr>
            <a:r>
              <a:rPr sz="1500" b="1" i="0">
                <a:solidFill>
                  <a:srgbClr val="94505F"/>
                </a:solidFill>
                <a:latin typeface="Libre Caslon Display"/>
              </a:rPr>
              <a:t>It costs almost nothing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3364991"/>
            <a:ext cx="19812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4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A few words and a minute of your time. That is all it costs.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380232" y="1773936"/>
            <a:ext cx="2383536" cy="2633472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4178808" y="1929384"/>
            <a:ext cx="786384" cy="78638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clo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093976"/>
            <a:ext cx="457200" cy="457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63112" y="2798064"/>
            <a:ext cx="2017776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2000"/>
              </a:lnSpc>
              <a:spcAft>
                <a:spcPts val="0"/>
              </a:spcAft>
            </a:pPr>
            <a:r>
              <a:rPr sz="1500" b="1" i="0">
                <a:solidFill>
                  <a:srgbClr val="94505F"/>
                </a:solidFill>
                <a:latin typeface="Libre Caslon Display"/>
              </a:rPr>
              <a:t>It lasts far longer than you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81400" y="3364991"/>
            <a:ext cx="19812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4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People remember a kind thing said to them long after the person who said it has forgotten.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74664" y="1773936"/>
            <a:ext cx="2383536" cy="2633472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6873240" y="1929384"/>
            <a:ext cx="786384" cy="78638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7" name="Picture 16" descr="peop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832" y="2093976"/>
            <a:ext cx="457200" cy="4572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257544" y="2798064"/>
            <a:ext cx="2017776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2000"/>
              </a:lnSpc>
              <a:spcAft>
                <a:spcPts val="0"/>
              </a:spcAft>
            </a:pPr>
            <a:r>
              <a:rPr sz="1500" b="1" i="0">
                <a:solidFill>
                  <a:srgbClr val="94505F"/>
                </a:solidFill>
                <a:latin typeface="Libre Caslon Display"/>
              </a:rPr>
              <a:t>It comes back to you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5832" y="3364991"/>
            <a:ext cx="19812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4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Being the one who said it feels almost as good as being the one who heard it.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3 / 11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68680" y="1225296"/>
            <a:ext cx="740664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The people who need it most</a:t>
            </a:r>
          </a:p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are the ones least likely to ask.</a:t>
            </a:r>
          </a:p>
        </p:txBody>
      </p:sp>
      <p:sp>
        <p:nvSpPr>
          <p:cNvPr id="4" name="Rectangle 3"/>
          <p:cNvSpPr/>
          <p:nvPr/>
        </p:nvSpPr>
        <p:spPr>
          <a:xfrm>
            <a:off x="4114800" y="2798064"/>
            <a:ext cx="914400" cy="18288"/>
          </a:xfrm>
          <a:prstGeom prst="rect">
            <a:avLst/>
          </a:prstGeom>
          <a:solidFill>
            <a:srgbClr val="E8CBD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463040" y="3054096"/>
            <a:ext cx="621792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300" b="0" i="1">
                <a:solidFill>
                  <a:srgbClr val="E8CBD2"/>
                </a:solidFill>
                <a:latin typeface="Karla"/>
              </a:rPr>
              <a:t>You cannot always tell who is having a hard week. Most people are quite good at hiding it.</a:t>
            </a:r>
          </a:p>
        </p:txBody>
      </p:sp>
      <p:pic>
        <p:nvPicPr>
          <p:cNvPr id="6" name="Picture 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E8CBD2"/>
                </a:solidFill>
                <a:latin typeface="Karla"/>
              </a:rPr>
              <a:t>The Pastoral Guide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E8CBD2"/>
                </a:solidFill>
                <a:latin typeface="Karla"/>
              </a:rPr>
              <a:t>4 / 11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SO, THIS VALENTINE’S 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932688"/>
            <a:ext cx="7680960" cy="8686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sz="4800" b="1" i="0">
                <a:solidFill>
                  <a:srgbClr val="94505F"/>
                </a:solidFill>
                <a:latin typeface="Libre Caslon Display"/>
              </a:rPr>
              <a:t>Sweet Notes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1883664"/>
            <a:ext cx="676656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700" b="0" i="0">
                <a:solidFill>
                  <a:srgbClr val="453B3A"/>
                </a:solidFill>
                <a:latin typeface="Karla"/>
              </a:rPr>
              <a:t>Send someone a hot chocolate and a note. They will not know it came from you.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965960" y="2743200"/>
            <a:ext cx="5212080" cy="1554480"/>
          </a:xfrm>
          <a:prstGeom prst="roundRect">
            <a:avLst>
              <a:gd name="adj" fmla="val 5500"/>
            </a:avLst>
          </a:prstGeom>
          <a:solidFill>
            <a:srgbClr val="F8EEF0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mu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864" y="3163824"/>
            <a:ext cx="713232" cy="7132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0128" y="2944368"/>
            <a:ext cx="3566160" cy="1188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2000"/>
              </a:lnSpc>
              <a:spcAft>
                <a:spcPts val="500"/>
              </a:spcAft>
            </a:pPr>
            <a:r>
              <a:rPr sz="1350" b="1" i="0">
                <a:solidFill>
                  <a:srgbClr val="94505F"/>
                </a:solidFill>
                <a:latin typeface="Libre Caslon Display"/>
              </a:rPr>
              <a:t>Run by students, for students</a:t>
            </a:r>
          </a:p>
          <a:p>
            <a:pPr algn="l">
              <a:lnSpc>
                <a:spcPct val="132000"/>
              </a:lnSpc>
              <a:spcAft>
                <a:spcPts val="500"/>
              </a:spcAft>
            </a:pPr>
            <a:r>
              <a:rPr sz="1150" b="0" i="0">
                <a:solidFill>
                  <a:srgbClr val="7C6C69"/>
                </a:solidFill>
                <a:latin typeface="Karla"/>
              </a:rPr>
              <a:t>Come to the stall, write your note, and we do the rest. Every [ PRICE ] goes to [ CHARITY ].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5 / 11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WHAT THEY GET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53B3A"/>
                </a:solidFill>
                <a:latin typeface="Libre Caslon Display"/>
              </a:rPr>
              <a:t>One small bag, three small parts</a:t>
            </a:r>
          </a:p>
        </p:txBody>
      </p:sp>
      <p:pic>
        <p:nvPicPr>
          <p:cNvPr id="5" name="Picture 4" descr="bag_pla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" y="1664208"/>
            <a:ext cx="2656928" cy="2798064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160520" y="1645920"/>
            <a:ext cx="4297680" cy="85953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4416552" y="1874519"/>
            <a:ext cx="402336" cy="402336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416552" y="1874519"/>
            <a:ext cx="4023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74336" y="1773936"/>
            <a:ext cx="3310128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0"/>
              </a:spcAft>
            </a:pPr>
            <a:r>
              <a:rPr sz="1300" b="1" i="0">
                <a:solidFill>
                  <a:srgbClr val="94505F"/>
                </a:solidFill>
                <a:latin typeface="Libre Caslon Display"/>
              </a:rPr>
              <a:t>Hot chocolate and marshmallows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74336" y="2084832"/>
            <a:ext cx="3310128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8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Enough for one proper mug, tied up in a little bag.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160520" y="2615184"/>
            <a:ext cx="4297680" cy="85953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4416552" y="2843784"/>
            <a:ext cx="402336" cy="402336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416552" y="2843784"/>
            <a:ext cx="4023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74336" y="2743200"/>
            <a:ext cx="3310128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0"/>
              </a:spcAft>
            </a:pPr>
            <a:r>
              <a:rPr sz="1300" b="1" i="0">
                <a:solidFill>
                  <a:srgbClr val="94505F"/>
                </a:solidFill>
                <a:latin typeface="Libre Caslon Display"/>
              </a:rPr>
              <a:t>A note you write yourself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74336" y="3054096"/>
            <a:ext cx="3310128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8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Your own words, in your own handwriting. That is the part they keep.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160520" y="3584448"/>
            <a:ext cx="4297680" cy="85953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4416552" y="3813048"/>
            <a:ext cx="402336" cy="402336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416552" y="3813048"/>
            <a:ext cx="4023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74336" y="3712463"/>
            <a:ext cx="3310128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0000"/>
              </a:lnSpc>
              <a:spcAft>
                <a:spcPts val="0"/>
              </a:spcAft>
            </a:pPr>
            <a:r>
              <a:rPr sz="1300" b="1" i="0">
                <a:solidFill>
                  <a:srgbClr val="94505F"/>
                </a:solidFill>
                <a:latin typeface="Libre Caslon Display"/>
              </a:rPr>
              <a:t>Handed to them on the day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74336" y="4023360"/>
            <a:ext cx="3310128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8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Sorted by form the night before and delivered before registration.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6 / 11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ONE RULE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4754880" cy="1188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8000"/>
              </a:lnSpc>
              <a:spcAft>
                <a:spcPts val="0"/>
              </a:spcAft>
            </a:pPr>
            <a:r>
              <a:rPr sz="3200" b="1" i="0">
                <a:solidFill>
                  <a:srgbClr val="453B3A"/>
                </a:solidFill>
                <a:latin typeface="Libre Caslon Display"/>
              </a:rPr>
              <a:t>You do not sign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700784"/>
            <a:ext cx="4617720" cy="2194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  <a:spcAft>
                <a:spcPts val="1100"/>
              </a:spcAft>
            </a:pPr>
            <a:r>
              <a:rPr sz="1500" b="0" i="0">
                <a:solidFill>
                  <a:srgbClr val="453B3A"/>
                </a:solidFill>
                <a:latin typeface="Karla"/>
              </a:rPr>
              <a:t>Every note is signed the same way: </a:t>
            </a:r>
          </a:p>
          <a:p>
            <a:pPr algn="l">
              <a:lnSpc>
                <a:spcPct val="140000"/>
              </a:lnSpc>
              <a:spcAft>
                <a:spcPts val="1100"/>
              </a:spcAft>
            </a:pPr>
            <a:r>
              <a:rPr sz="1900" b="1" i="0">
                <a:solidFill>
                  <a:srgbClr val="94505F"/>
                </a:solidFill>
                <a:latin typeface="Libre Caslon Display"/>
              </a:rPr>
              <a:t>From: Anonymous</a:t>
            </a:r>
          </a:p>
          <a:p>
            <a:pPr algn="l">
              <a:lnSpc>
                <a:spcPct val="140000"/>
              </a:lnSpc>
              <a:spcAft>
                <a:spcPts val="1100"/>
              </a:spcAft>
            </a:pPr>
            <a:r>
              <a:rPr sz="1350" b="0" i="0">
                <a:solidFill>
                  <a:srgbClr val="7C6C69"/>
                </a:solidFill>
                <a:latin typeface="Karla"/>
              </a:rPr>
              <a:t>So the person reading it spends the morning thinking about what it says, not about who sent it. That is what makes it work.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715000" y="1060704"/>
            <a:ext cx="2743200" cy="2999232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ta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3136" y="1380744"/>
            <a:ext cx="566928" cy="5669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53328" y="2139696"/>
            <a:ext cx="2066543" cy="10972"/>
          </a:xfrm>
          <a:prstGeom prst="rect">
            <a:avLst/>
          </a:prstGeom>
          <a:solidFill>
            <a:srgbClr val="E8CBD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053328" y="2432304"/>
            <a:ext cx="2066543" cy="10972"/>
          </a:xfrm>
          <a:prstGeom prst="rect">
            <a:avLst/>
          </a:prstGeom>
          <a:solidFill>
            <a:srgbClr val="E8CBD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6053328" y="2761488"/>
            <a:ext cx="2066543" cy="10972"/>
          </a:xfrm>
          <a:prstGeom prst="rect">
            <a:avLst/>
          </a:prstGeom>
          <a:solidFill>
            <a:srgbClr val="E8CBD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053328" y="3090672"/>
            <a:ext cx="2066543" cy="10972"/>
          </a:xfrm>
          <a:prstGeom prst="rect">
            <a:avLst/>
          </a:prstGeom>
          <a:solidFill>
            <a:srgbClr val="E8CBD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053328" y="3364992"/>
            <a:ext cx="2066543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4505F"/>
                </a:solidFill>
                <a:latin typeface="Karla"/>
              </a:rPr>
              <a:t>From: Anonymous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0" y="3712463"/>
            <a:ext cx="27432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950" b="0" i="1">
                <a:solidFill>
                  <a:srgbClr val="A99B97"/>
                </a:solidFill>
                <a:latin typeface="Karla"/>
              </a:rPr>
              <a:t>the note on every bag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7 / 11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8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BEFORE YOU DECIDE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53B3A"/>
                </a:solidFill>
                <a:latin typeface="Libre Caslon Display"/>
              </a:rPr>
              <a:t>Who will you send one to?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481328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0" i="1">
                <a:solidFill>
                  <a:srgbClr val="7C6C69"/>
                </a:solidFill>
                <a:latin typeface="Karla"/>
              </a:rPr>
              <a:t>Your best friend already knows. Have a think about someone who does not.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920240"/>
            <a:ext cx="3739896" cy="106070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932688" y="2240280"/>
            <a:ext cx="420624" cy="42062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32688" y="2240280"/>
            <a:ext cx="420624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2084832"/>
            <a:ext cx="2697480" cy="7315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34000"/>
              </a:lnSpc>
              <a:spcAft>
                <a:spcPts val="0"/>
              </a:spcAft>
            </a:pPr>
            <a:r>
              <a:rPr sz="1300" b="0" i="0">
                <a:solidFill>
                  <a:srgbClr val="453B3A"/>
                </a:solidFill>
                <a:latin typeface="Karla"/>
              </a:rPr>
              <a:t>Someone who joined this year and is still finding their feet.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18304" y="1920240"/>
            <a:ext cx="3739896" cy="106070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4965192" y="2240280"/>
            <a:ext cx="420624" cy="42062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965192" y="2240280"/>
            <a:ext cx="420624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1264" y="2084832"/>
            <a:ext cx="2697480" cy="7315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34000"/>
              </a:lnSpc>
              <a:spcAft>
                <a:spcPts val="0"/>
              </a:spcAft>
            </a:pPr>
            <a:r>
              <a:rPr sz="1300" b="0" i="0">
                <a:solidFill>
                  <a:srgbClr val="453B3A"/>
                </a:solidFill>
                <a:latin typeface="Karla"/>
              </a:rPr>
              <a:t>Someone who has had a harder term than they have let on.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163824"/>
            <a:ext cx="3739896" cy="106070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932688" y="3483864"/>
            <a:ext cx="420624" cy="42062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32688" y="3483864"/>
            <a:ext cx="420624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8760" y="3328416"/>
            <a:ext cx="2697480" cy="7315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34000"/>
              </a:lnSpc>
              <a:spcAft>
                <a:spcPts val="0"/>
              </a:spcAft>
            </a:pPr>
            <a:r>
              <a:rPr sz="1300" b="0" i="0">
                <a:solidFill>
                  <a:srgbClr val="453B3A"/>
                </a:solidFill>
                <a:latin typeface="Karla"/>
              </a:rPr>
              <a:t>Someone who is kind to everyone and never gets told.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718304" y="3163824"/>
            <a:ext cx="3739896" cy="106070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4965192" y="3483864"/>
            <a:ext cx="420624" cy="42062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4965192" y="3483864"/>
            <a:ext cx="420624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41264" y="3328416"/>
            <a:ext cx="2697480" cy="7315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34000"/>
              </a:lnSpc>
              <a:spcAft>
                <a:spcPts val="0"/>
              </a:spcAft>
            </a:pPr>
            <a:r>
              <a:rPr sz="1300" b="0" i="0">
                <a:solidFill>
                  <a:srgbClr val="453B3A"/>
                </a:solidFill>
                <a:latin typeface="Karla"/>
              </a:rPr>
              <a:t>Someone you have sat near all year and never spoken to.</a:t>
            </a:r>
          </a:p>
        </p:txBody>
      </p:sp>
      <p:pic>
        <p:nvPicPr>
          <p:cNvPr id="22" name="Picture 21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8 / 11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HOW TO SEND ONE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53B3A"/>
                </a:solidFill>
                <a:latin typeface="Libre Caslon Display"/>
              </a:rPr>
              <a:t>Come to the stall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481328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A99B97"/>
                </a:solidFill>
                <a:latin typeface="Karla"/>
              </a:rPr>
              <a:t>Replace anything in [ brackets ] with your own dates, place and price before you show this.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901952"/>
            <a:ext cx="2383536" cy="250545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1484376" y="2057400"/>
            <a:ext cx="786384" cy="78638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" name="Picture 7" descr="sta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968" y="2221992"/>
            <a:ext cx="457200" cy="457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8680" y="2926080"/>
            <a:ext cx="2017776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2000"/>
              </a:lnSpc>
              <a:spcAft>
                <a:spcPts val="0"/>
              </a:spcAft>
            </a:pPr>
            <a:r>
              <a:rPr sz="1500" b="1" i="0">
                <a:solidFill>
                  <a:srgbClr val="94505F"/>
                </a:solidFill>
                <a:latin typeface="Libre Caslon Display"/>
              </a:rPr>
              <a:t>Find us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968" y="3493008"/>
            <a:ext cx="198120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4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The Sweet Notes stall is in [ PLACE ], at [ TIME ], from [ DATE ] to [ DATE ].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80232" y="1901952"/>
            <a:ext cx="2383536" cy="250545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4178808" y="2057400"/>
            <a:ext cx="786384" cy="78638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p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221992"/>
            <a:ext cx="457200" cy="457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63112" y="2926080"/>
            <a:ext cx="2017776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2000"/>
              </a:lnSpc>
              <a:spcAft>
                <a:spcPts val="0"/>
              </a:spcAft>
            </a:pPr>
            <a:r>
              <a:rPr sz="1500" b="1" i="0">
                <a:solidFill>
                  <a:srgbClr val="94505F"/>
                </a:solidFill>
                <a:latin typeface="Libre Caslon Display"/>
              </a:rPr>
              <a:t>Write it there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81400" y="3493008"/>
            <a:ext cx="198120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4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Bring [ PRICE ]. You write your note at the stall, fold it, and hand it back.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74664" y="1901952"/>
            <a:ext cx="2383536" cy="2505456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6873240" y="2057400"/>
            <a:ext cx="786384" cy="786384"/>
          </a:xfrm>
          <a:prstGeom prst="ellipse">
            <a:avLst/>
          </a:prstGeom>
          <a:solidFill>
            <a:srgbClr val="94505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8" name="Picture 17" descr="calenda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832" y="2221992"/>
            <a:ext cx="457200" cy="457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257544" y="2926080"/>
            <a:ext cx="2017776" cy="51206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2000"/>
              </a:lnSpc>
              <a:spcAft>
                <a:spcPts val="0"/>
              </a:spcAft>
            </a:pPr>
            <a:r>
              <a:rPr sz="1500" b="1" i="0">
                <a:solidFill>
                  <a:srgbClr val="94505F"/>
                </a:solidFill>
                <a:latin typeface="Libre Caslon Display"/>
              </a:rPr>
              <a:t>We do the rest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75832" y="3493008"/>
            <a:ext cx="198120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4000"/>
              </a:lnSpc>
              <a:spcAft>
                <a:spcPts val="0"/>
              </a:spcAft>
            </a:pPr>
            <a:r>
              <a:rPr sz="1050" b="0" i="0">
                <a:solidFill>
                  <a:srgbClr val="7C6C69"/>
                </a:solidFill>
                <a:latin typeface="Karla"/>
              </a:rPr>
              <a:t>We tie it to a bag and deliver it on the morning of [ 14 FEBRUARY ].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9 / 11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94505F"/>
                </a:solidFill>
                <a:latin typeface="Karla"/>
              </a:rPr>
              <a:t>DO NOT LEAVE IT TOO LATE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53B3A"/>
                </a:solidFill>
                <a:latin typeface="Libre Caslon Display"/>
              </a:rPr>
              <a:t>Three dates to remember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463040" y="1773936"/>
            <a:ext cx="6217920" cy="78638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828800" y="1883664"/>
            <a:ext cx="3291840" cy="56692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453B3A"/>
                </a:solidFill>
                <a:latin typeface="Karla"/>
              </a:rPr>
              <a:t>The stall opens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92040" y="1883664"/>
            <a:ext cx="2423160" cy="56692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Aft>
                <a:spcPts val="0"/>
              </a:spcAft>
            </a:pPr>
            <a:r>
              <a:rPr sz="1600" b="1" i="0">
                <a:solidFill>
                  <a:srgbClr val="94505F"/>
                </a:solidFill>
                <a:latin typeface="Libre Caslon Display"/>
              </a:rPr>
              <a:t>[ DATE ]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463040" y="2715768"/>
            <a:ext cx="6217920" cy="78638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828800" y="2825496"/>
            <a:ext cx="3291840" cy="56692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453B3A"/>
                </a:solidFill>
                <a:latin typeface="Karla"/>
              </a:rPr>
              <a:t>Last chance to send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92040" y="2825496"/>
            <a:ext cx="2423160" cy="56692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Aft>
                <a:spcPts val="0"/>
              </a:spcAft>
            </a:pPr>
            <a:r>
              <a:rPr sz="1600" b="1" i="0">
                <a:solidFill>
                  <a:srgbClr val="94505F"/>
                </a:solidFill>
                <a:latin typeface="Libre Caslon Display"/>
              </a:rPr>
              <a:t>[ DATE ]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463040" y="3657600"/>
            <a:ext cx="6217920" cy="786384"/>
          </a:xfrm>
          <a:prstGeom prst="roundRect">
            <a:avLst>
              <a:gd name="adj" fmla="val 5500"/>
            </a:avLst>
          </a:prstGeom>
          <a:solidFill>
            <a:srgbClr val="F8EEF0"/>
          </a:solidFill>
          <a:ln w="12700">
            <a:solidFill>
              <a:srgbClr val="E8CBD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828800" y="3767328"/>
            <a:ext cx="3291840" cy="56692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400" b="0" i="0">
                <a:solidFill>
                  <a:srgbClr val="453B3A"/>
                </a:solidFill>
                <a:latin typeface="Karla"/>
              </a:rPr>
              <a:t>Delivered to your form, first thing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92040" y="3767328"/>
            <a:ext cx="2423160" cy="56692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  <a:spcAft>
                <a:spcPts val="0"/>
              </a:spcAft>
            </a:pPr>
            <a:r>
              <a:rPr sz="1600" b="1" i="0">
                <a:solidFill>
                  <a:srgbClr val="94505F"/>
                </a:solidFill>
                <a:latin typeface="Libre Caslon Display"/>
              </a:rPr>
              <a:t>[ 14 FEBRUARY ]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10 / 11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8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7333" y="932688"/>
            <a:ext cx="649333" cy="7498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2920" y="1975104"/>
            <a:ext cx="813816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2800" b="1" i="0">
                <a:solidFill>
                  <a:srgbClr val="94505F"/>
                </a:solidFill>
                <a:latin typeface="Libre Caslon Display"/>
              </a:rPr>
              <a:t>One bag. One note. One morning.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962656"/>
            <a:ext cx="64008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500" b="0" i="0">
                <a:solidFill>
                  <a:srgbClr val="7C6C69"/>
                </a:solidFill>
                <a:latin typeface="Karla"/>
              </a:rPr>
              <a:t>Someone in this room is going to have a much better day because of a minute of your time.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803904"/>
            <a:ext cx="76809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A99B97"/>
                </a:solidFill>
                <a:latin typeface="Karla"/>
              </a:rPr>
              <a:t>A Valentines Event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9B97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9B97"/>
                </a:solidFill>
                <a:latin typeface="Karla"/>
              </a:rPr>
              <a:t>11 / 11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