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image" Target="../media/image-1-3.png"/><Relationship Id="rId4" Type="http://schemas.openxmlformats.org/officeDocument/2006/relationships/image" Target="../media/image-1-4.png"/><Relationship Id="rId5" Type="http://schemas.openxmlformats.org/officeDocument/2006/relationships/image" Target="../media/image-1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image" Target="../media/image-10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image" Target="../media/image-11-1.png"/><Relationship Id="rId2" Type="http://schemas.openxmlformats.org/officeDocument/2006/relationships/image" Target="../media/image-11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image" Target="../media/image-12-2.png"/><Relationship Id="rId3" Type="http://schemas.openxmlformats.org/officeDocument/2006/relationships/image" Target="../media/image-12-3.png"/><Relationship Id="rId4" Type="http://schemas.openxmlformats.org/officeDocument/2006/relationships/image" Target="../media/image-12-4.png"/><Relationship Id="rId5" Type="http://schemas.openxmlformats.org/officeDocument/2006/relationships/image" Target="../media/image-12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384048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spc="200" kern="0" dirty="0">
                <a:solidFill>
                  <a:srgbClr val="A7B17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MORNING REGISTRATION ACTIVITIES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0" y="658368"/>
            <a:ext cx="12191695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400" b="1" dirty="0">
                <a:solidFill>
                  <a:srgbClr val="80994F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Mystery Fact of the Day</a:t>
            </a:r>
            <a:endParaRPr lang="en-US" sz="4400" dirty="0"/>
          </a:p>
        </p:txBody>
      </p:sp>
      <p:sp>
        <p:nvSpPr>
          <p:cNvPr id="7" name="Text 4"/>
          <p:cNvSpPr/>
          <p:nvPr/>
        </p:nvSpPr>
        <p:spPr>
          <a:xfrm>
            <a:off x="1280160" y="1828800"/>
            <a:ext cx="9601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700" i="1" dirty="0">
                <a:solidFill>
                  <a:srgbClr val="919E7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Ten strange-but-true (or strange-but-false) facts, ready to go. The class votes, then finds out.</a:t>
            </a:r>
            <a:endParaRPr lang="en-US" sz="1700" dirty="0"/>
          </a:p>
        </p:txBody>
      </p:sp>
      <p:sp>
        <p:nvSpPr>
          <p:cNvPr id="8" name="Shape 5"/>
          <p:cNvSpPr/>
          <p:nvPr/>
        </p:nvSpPr>
        <p:spPr>
          <a:xfrm>
            <a:off x="934060" y="2788920"/>
            <a:ext cx="3246120" cy="2697480"/>
          </a:xfrm>
          <a:prstGeom prst="roundRect">
            <a:avLst>
              <a:gd name="adj" fmla="val 4068"/>
            </a:avLst>
          </a:prstGeom>
          <a:solidFill>
            <a:srgbClr val="FFFDF7"/>
          </a:solidFill>
          <a:ln w="12700">
            <a:solidFill>
              <a:srgbClr val="D3D9B9"/>
            </a:solidFill>
            <a:prstDash val="solid"/>
          </a:ln>
          <a:effectLst>
            <a:outerShdw sx="100000" sy="100000" kx="0" ky="0" algn="bl" rotWithShape="0" blurRad="127000" dist="38100" dir="5400000">
              <a:srgbClr val="2E4436">
                <a:alpha val="16000"/>
              </a:srgbClr>
            </a:outerShdw>
          </a:effectLst>
        </p:spPr>
        <p:txBody>
          <a:bodyPr/>
          <a:p/>
        </p:txBody>
      </p:sp>
      <p:sp>
        <p:nvSpPr>
          <p:cNvPr id="9" name="Shape 6"/>
          <p:cNvSpPr/>
          <p:nvPr/>
        </p:nvSpPr>
        <p:spPr>
          <a:xfrm>
            <a:off x="2182216" y="3044952"/>
            <a:ext cx="749808" cy="749808"/>
          </a:xfrm>
          <a:prstGeom prst="ellipse">
            <a:avLst/>
          </a:prstGeom>
          <a:solidFill>
            <a:srgbClr val="80994F"/>
          </a:solidFill>
          <a:ln/>
        </p:spPr>
        <p:txBody>
          <a:bodyPr/>
          <a:p/>
        </p:txBody>
      </p:sp>
      <p:pic>
        <p:nvPicPr>
          <p:cNvPr id="10" name="Image 1" descr="icon_search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8520" y="3191256"/>
            <a:ext cx="457200" cy="457200"/>
          </a:xfrm>
          <a:prstGeom prst="rect">
            <a:avLst/>
          </a:prstGeom>
        </p:spPr>
      </p:pic>
      <p:sp>
        <p:nvSpPr>
          <p:cNvPr id="11" name="Shape 7"/>
          <p:cNvSpPr/>
          <p:nvPr/>
        </p:nvSpPr>
        <p:spPr>
          <a:xfrm>
            <a:off x="2708178" y="3570915"/>
            <a:ext cx="329184" cy="329184"/>
          </a:xfrm>
          <a:prstGeom prst="ellipse">
            <a:avLst/>
          </a:prstGeom>
          <a:solidFill>
            <a:srgbClr val="A7B17F"/>
          </a:solidFill>
          <a:ln w="19050">
            <a:solidFill>
              <a:srgbClr val="FFFDF7"/>
            </a:solidFill>
            <a:prstDash val="solid"/>
          </a:ln>
        </p:spPr>
        <p:txBody>
          <a:bodyPr/>
          <a:p/>
        </p:txBody>
      </p:sp>
      <p:sp>
        <p:nvSpPr>
          <p:cNvPr id="12" name="Text 8"/>
          <p:cNvSpPr/>
          <p:nvPr/>
        </p:nvSpPr>
        <p:spPr>
          <a:xfrm>
            <a:off x="2708178" y="3570915"/>
            <a:ext cx="329184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1</a:t>
            </a:r>
            <a:endParaRPr lang="en-US" sz="1300" dirty="0"/>
          </a:p>
        </p:txBody>
      </p:sp>
      <p:sp>
        <p:nvSpPr>
          <p:cNvPr id="13" name="Text 9"/>
          <p:cNvSpPr/>
          <p:nvPr/>
        </p:nvSpPr>
        <p:spPr>
          <a:xfrm>
            <a:off x="1071220" y="3977640"/>
            <a:ext cx="29718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80994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Pick a slide</a:t>
            </a:r>
            <a:endParaRPr lang="en-US" sz="1500" dirty="0"/>
          </a:p>
        </p:txBody>
      </p:sp>
      <p:sp>
        <p:nvSpPr>
          <p:cNvPr id="14" name="Text 10"/>
          <p:cNvSpPr/>
          <p:nvPr/>
        </p:nvSpPr>
        <p:spPr>
          <a:xfrm>
            <a:off x="1116940" y="4480560"/>
            <a:ext cx="288036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919E7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Any of the ten fact slides, read the fact aloud, no hints.</a:t>
            </a:r>
            <a:endParaRPr lang="en-US" sz="1150" dirty="0"/>
          </a:p>
        </p:txBody>
      </p:sp>
      <p:sp>
        <p:nvSpPr>
          <p:cNvPr id="15" name="Shape 11"/>
          <p:cNvSpPr/>
          <p:nvPr/>
        </p:nvSpPr>
        <p:spPr>
          <a:xfrm>
            <a:off x="4472788" y="2788920"/>
            <a:ext cx="3246120" cy="2697480"/>
          </a:xfrm>
          <a:prstGeom prst="roundRect">
            <a:avLst>
              <a:gd name="adj" fmla="val 4068"/>
            </a:avLst>
          </a:prstGeom>
          <a:solidFill>
            <a:srgbClr val="FFFDF7"/>
          </a:solidFill>
          <a:ln w="12700">
            <a:solidFill>
              <a:srgbClr val="D3D9B9"/>
            </a:solidFill>
            <a:prstDash val="solid"/>
          </a:ln>
          <a:effectLst>
            <a:outerShdw sx="100000" sy="100000" kx="0" ky="0" algn="bl" rotWithShape="0" blurRad="127000" dist="38100" dir="5400000">
              <a:srgbClr val="2E4436">
                <a:alpha val="16000"/>
              </a:srgbClr>
            </a:outerShdw>
          </a:effectLst>
        </p:spPr>
        <p:txBody>
          <a:bodyPr/>
          <a:p/>
        </p:txBody>
      </p:sp>
      <p:sp>
        <p:nvSpPr>
          <p:cNvPr id="16" name="Shape 12"/>
          <p:cNvSpPr/>
          <p:nvPr/>
        </p:nvSpPr>
        <p:spPr>
          <a:xfrm>
            <a:off x="5720944" y="3044952"/>
            <a:ext cx="749808" cy="749808"/>
          </a:xfrm>
          <a:prstGeom prst="ellipse">
            <a:avLst/>
          </a:prstGeom>
          <a:solidFill>
            <a:srgbClr val="80994F"/>
          </a:solidFill>
          <a:ln/>
        </p:spPr>
        <p:txBody>
          <a:bodyPr/>
          <a:p/>
        </p:txBody>
      </p:sp>
      <p:pic>
        <p:nvPicPr>
          <p:cNvPr id="17" name="Image 2" descr="icon_handpaper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7248" y="3191256"/>
            <a:ext cx="457200" cy="457200"/>
          </a:xfrm>
          <a:prstGeom prst="rect">
            <a:avLst/>
          </a:prstGeom>
        </p:spPr>
      </p:pic>
      <p:sp>
        <p:nvSpPr>
          <p:cNvPr id="18" name="Shape 13"/>
          <p:cNvSpPr/>
          <p:nvPr/>
        </p:nvSpPr>
        <p:spPr>
          <a:xfrm>
            <a:off x="6246906" y="3570915"/>
            <a:ext cx="329184" cy="329184"/>
          </a:xfrm>
          <a:prstGeom prst="ellipse">
            <a:avLst/>
          </a:prstGeom>
          <a:solidFill>
            <a:srgbClr val="A7B17F"/>
          </a:solidFill>
          <a:ln w="19050">
            <a:solidFill>
              <a:srgbClr val="FFFDF7"/>
            </a:solidFill>
            <a:prstDash val="solid"/>
          </a:ln>
        </p:spPr>
        <p:txBody>
          <a:bodyPr/>
          <a:p/>
        </p:txBody>
      </p:sp>
      <p:sp>
        <p:nvSpPr>
          <p:cNvPr id="19" name="Text 14"/>
          <p:cNvSpPr/>
          <p:nvPr/>
        </p:nvSpPr>
        <p:spPr>
          <a:xfrm>
            <a:off x="6246906" y="3570915"/>
            <a:ext cx="329184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2</a:t>
            </a:r>
            <a:endParaRPr lang="en-US" sz="1300" dirty="0"/>
          </a:p>
        </p:txBody>
      </p:sp>
      <p:sp>
        <p:nvSpPr>
          <p:cNvPr id="20" name="Text 15"/>
          <p:cNvSpPr/>
          <p:nvPr/>
        </p:nvSpPr>
        <p:spPr>
          <a:xfrm>
            <a:off x="4609948" y="3977640"/>
            <a:ext cx="29718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80994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Take a vote</a:t>
            </a:r>
            <a:endParaRPr lang="en-US" sz="1500" dirty="0"/>
          </a:p>
        </p:txBody>
      </p:sp>
      <p:sp>
        <p:nvSpPr>
          <p:cNvPr id="21" name="Text 16"/>
          <p:cNvSpPr/>
          <p:nvPr/>
        </p:nvSpPr>
        <p:spPr>
          <a:xfrm>
            <a:off x="4655668" y="4480560"/>
            <a:ext cx="288036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919E7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True or false? A quick show of hands is all it takes.</a:t>
            </a:r>
            <a:endParaRPr lang="en-US" sz="1150" dirty="0"/>
          </a:p>
        </p:txBody>
      </p:sp>
      <p:sp>
        <p:nvSpPr>
          <p:cNvPr id="22" name="Shape 17"/>
          <p:cNvSpPr/>
          <p:nvPr/>
        </p:nvSpPr>
        <p:spPr>
          <a:xfrm>
            <a:off x="8011516" y="2788920"/>
            <a:ext cx="3246120" cy="2697480"/>
          </a:xfrm>
          <a:prstGeom prst="roundRect">
            <a:avLst>
              <a:gd name="adj" fmla="val 4068"/>
            </a:avLst>
          </a:prstGeom>
          <a:solidFill>
            <a:srgbClr val="FFFDF7"/>
          </a:solidFill>
          <a:ln w="12700">
            <a:solidFill>
              <a:srgbClr val="D3D9B9"/>
            </a:solidFill>
            <a:prstDash val="solid"/>
          </a:ln>
          <a:effectLst>
            <a:outerShdw sx="100000" sy="100000" kx="0" ky="0" algn="bl" rotWithShape="0" blurRad="127000" dist="38100" dir="5400000">
              <a:srgbClr val="2E4436">
                <a:alpha val="16000"/>
              </a:srgbClr>
            </a:outerShdw>
          </a:effectLst>
        </p:spPr>
        <p:txBody>
          <a:bodyPr/>
          <a:p/>
        </p:txBody>
      </p:sp>
      <p:sp>
        <p:nvSpPr>
          <p:cNvPr id="23" name="Shape 18"/>
          <p:cNvSpPr/>
          <p:nvPr/>
        </p:nvSpPr>
        <p:spPr>
          <a:xfrm>
            <a:off x="9259672" y="3044952"/>
            <a:ext cx="749808" cy="749808"/>
          </a:xfrm>
          <a:prstGeom prst="ellipse">
            <a:avLst/>
          </a:prstGeom>
          <a:solidFill>
            <a:srgbClr val="80994F"/>
          </a:solidFill>
          <a:ln/>
        </p:spPr>
        <p:txBody>
          <a:bodyPr/>
          <a:p/>
        </p:txBody>
      </p:sp>
      <p:pic>
        <p:nvPicPr>
          <p:cNvPr id="24" name="Image 3" descr="icon_lightbulb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05976" y="3191256"/>
            <a:ext cx="457200" cy="457200"/>
          </a:xfrm>
          <a:prstGeom prst="rect">
            <a:avLst/>
          </a:prstGeom>
        </p:spPr>
      </p:pic>
      <p:sp>
        <p:nvSpPr>
          <p:cNvPr id="25" name="Shape 19"/>
          <p:cNvSpPr/>
          <p:nvPr/>
        </p:nvSpPr>
        <p:spPr>
          <a:xfrm>
            <a:off x="9785634" y="3570915"/>
            <a:ext cx="329184" cy="329184"/>
          </a:xfrm>
          <a:prstGeom prst="ellipse">
            <a:avLst/>
          </a:prstGeom>
          <a:solidFill>
            <a:srgbClr val="A7B17F"/>
          </a:solidFill>
          <a:ln w="19050">
            <a:solidFill>
              <a:srgbClr val="FFFDF7"/>
            </a:solidFill>
            <a:prstDash val="solid"/>
          </a:ln>
        </p:spPr>
        <p:txBody>
          <a:bodyPr/>
          <a:p/>
        </p:txBody>
      </p:sp>
      <p:sp>
        <p:nvSpPr>
          <p:cNvPr id="26" name="Text 20"/>
          <p:cNvSpPr/>
          <p:nvPr/>
        </p:nvSpPr>
        <p:spPr>
          <a:xfrm>
            <a:off x="9785634" y="3570915"/>
            <a:ext cx="329184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3</a:t>
            </a:r>
            <a:endParaRPr lang="en-US" sz="1300" dirty="0"/>
          </a:p>
        </p:txBody>
      </p:sp>
      <p:sp>
        <p:nvSpPr>
          <p:cNvPr id="27" name="Text 21"/>
          <p:cNvSpPr/>
          <p:nvPr/>
        </p:nvSpPr>
        <p:spPr>
          <a:xfrm>
            <a:off x="8148676" y="3977640"/>
            <a:ext cx="29718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80994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Click to reveal</a:t>
            </a:r>
            <a:endParaRPr lang="en-US" sz="1500" dirty="0"/>
          </a:p>
        </p:txBody>
      </p:sp>
      <p:sp>
        <p:nvSpPr>
          <p:cNvPr id="28" name="Text 22"/>
          <p:cNvSpPr/>
          <p:nvPr/>
        </p:nvSpPr>
        <p:spPr>
          <a:xfrm>
            <a:off x="8194396" y="4480560"/>
            <a:ext cx="288036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919E7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 answer and the “why” appear with a click, when you’re ready.</a:t>
            </a:r>
            <a:endParaRPr lang="en-US" sz="1150" dirty="0"/>
          </a:p>
        </p:txBody>
      </p:sp>
      <p:sp>
        <p:nvSpPr>
          <p:cNvPr id="29" name="Text 23"/>
          <p:cNvSpPr/>
          <p:nvPr/>
        </p:nvSpPr>
        <p:spPr>
          <a:xfrm>
            <a:off x="1005840" y="5870448"/>
            <a:ext cx="101498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i="1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Needs: nothing to prepare. Ten facts are already loaded into this deck, with ten more in the resource pack.</a:t>
            </a:r>
            <a:endParaRPr lang="en-US" sz="1200" dirty="0"/>
          </a:p>
        </p:txBody>
      </p:sp>
      <p:pic>
        <p:nvPicPr>
          <p:cNvPr id="30" name="Image 4" descr="logo-mark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31" name="Text 24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8B9179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384048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spc="200" kern="0" dirty="0">
                <a:solidFill>
                  <a:srgbClr val="A7B17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MYSTERY FACT OF THE DAY  ·  NO. 1</a:t>
            </a:r>
            <a:endParaRPr lang="en-US" sz="1300" dirty="0"/>
          </a:p>
        </p:txBody>
      </p:sp>
      <p:sp>
        <p:nvSpPr>
          <p:cNvPr id="4" name="Shape 1"/>
          <p:cNvSpPr/>
          <p:nvPr/>
        </p:nvSpPr>
        <p:spPr>
          <a:xfrm>
            <a:off x="1097280" y="1005840"/>
            <a:ext cx="9997135" cy="1874520"/>
          </a:xfrm>
          <a:prstGeom prst="roundRect">
            <a:avLst>
              <a:gd name="adj" fmla="val 6829"/>
            </a:avLst>
          </a:prstGeom>
          <a:solidFill>
            <a:srgbClr val="FFFDF7"/>
          </a:solidFill>
          <a:ln w="19050">
            <a:solidFill>
              <a:srgbClr val="D3D9B9"/>
            </a:solidFill>
            <a:prstDash val="solid"/>
          </a:ln>
          <a:effectLst>
            <a:outerShdw sx="100000" sy="100000" kx="0" ky="0" algn="bl" rotWithShape="0" blurRad="152400" dist="50800" dir="5400000">
              <a:srgbClr val="2E4436">
                <a:alpha val="20000"/>
              </a:srgbClr>
            </a:outerShdw>
          </a:effectLst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1554480" y="1188720"/>
            <a:ext cx="9082735" cy="1508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2500" dirty="0">
                <a:solidFill>
                  <a:srgbClr val="80994F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Honey never goes off. A jar of it can still be good to eat after thousands of years.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0" y="3136392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i="1" dirty="0">
                <a:solidFill>
                  <a:srgbClr val="919E7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True or false? Show of hands.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4907128" y="3657600"/>
            <a:ext cx="2377440" cy="658368"/>
          </a:xfrm>
          <a:prstGeom prst="roundRect">
            <a:avLst>
              <a:gd name="adj" fmla="val 50000"/>
            </a:avLst>
          </a:prstGeom>
          <a:solidFill>
            <a:srgbClr val="80994F"/>
          </a:solidFill>
          <a:ln/>
        </p:spPr>
        <p:txBody>
          <a:bodyPr/>
          <a:p/>
        </p:txBody>
      </p:sp>
      <p:sp>
        <p:nvSpPr>
          <p:cNvPr id="8" name="Text 5"/>
          <p:cNvSpPr/>
          <p:nvPr/>
        </p:nvSpPr>
        <p:spPr>
          <a:xfrm>
            <a:off x="4907128" y="3657600"/>
            <a:ext cx="237744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spc="200" kern="0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TRUE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280160" y="4517136"/>
            <a:ext cx="9601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1650" dirty="0">
                <a:solidFill>
                  <a:srgbClr val="80994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Archaeologists have found 3,000-year-old honey in Egyptian tombs that was still perfectly good to eat.</a:t>
            </a:r>
            <a:endParaRPr lang="en-US" sz="1650" dirty="0"/>
          </a:p>
        </p:txBody>
      </p:sp>
      <p:pic>
        <p:nvPicPr>
          <p:cNvPr id="10" name="Image 1" descr="logo-mark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8B9179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384048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spc="200" kern="0" dirty="0">
                <a:solidFill>
                  <a:srgbClr val="A7B17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MYSTERY FACT OF THE DAY  ·  NO. 2</a:t>
            </a:r>
            <a:endParaRPr lang="en-US" sz="1300" dirty="0"/>
          </a:p>
        </p:txBody>
      </p:sp>
      <p:sp>
        <p:nvSpPr>
          <p:cNvPr id="4" name="Shape 1"/>
          <p:cNvSpPr/>
          <p:nvPr/>
        </p:nvSpPr>
        <p:spPr>
          <a:xfrm>
            <a:off x="1097280" y="1005840"/>
            <a:ext cx="9997135" cy="1874520"/>
          </a:xfrm>
          <a:prstGeom prst="roundRect">
            <a:avLst>
              <a:gd name="adj" fmla="val 6829"/>
            </a:avLst>
          </a:prstGeom>
          <a:solidFill>
            <a:srgbClr val="FFFDF7"/>
          </a:solidFill>
          <a:ln w="19050">
            <a:solidFill>
              <a:srgbClr val="D3D9B9"/>
            </a:solidFill>
            <a:prstDash val="solid"/>
          </a:ln>
          <a:effectLst>
            <a:outerShdw sx="100000" sy="100000" kx="0" ky="0" algn="bl" rotWithShape="0" blurRad="152400" dist="50800" dir="5400000">
              <a:srgbClr val="2E4436">
                <a:alpha val="20000"/>
              </a:srgbClr>
            </a:outerShdw>
          </a:effectLst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1554480" y="1188720"/>
            <a:ext cx="9082735" cy="1508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2500" dirty="0">
                <a:solidFill>
                  <a:srgbClr val="80994F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Great Wall of China can be seen from space with the naked eye.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0" y="3136392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i="1" dirty="0">
                <a:solidFill>
                  <a:srgbClr val="919E7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True or false? Show of hands.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4907128" y="3657600"/>
            <a:ext cx="2377440" cy="658368"/>
          </a:xfrm>
          <a:prstGeom prst="roundRect">
            <a:avLst>
              <a:gd name="adj" fmla="val 50000"/>
            </a:avLst>
          </a:prstGeom>
          <a:solidFill>
            <a:srgbClr val="80994F"/>
          </a:solidFill>
          <a:ln/>
        </p:spPr>
        <p:txBody>
          <a:bodyPr/>
          <a:p/>
        </p:txBody>
      </p:sp>
      <p:sp>
        <p:nvSpPr>
          <p:cNvPr id="8" name="Text 5"/>
          <p:cNvSpPr/>
          <p:nvPr/>
        </p:nvSpPr>
        <p:spPr>
          <a:xfrm>
            <a:off x="4907128" y="3657600"/>
            <a:ext cx="237744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spc="200" kern="0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FALSE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280160" y="4517136"/>
            <a:ext cx="9601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1650" dirty="0">
                <a:solidFill>
                  <a:srgbClr val="80994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Astronauts say it’s actually very hard to spot without help, and most “space photos” of it are zoomed in or edited.</a:t>
            </a:r>
            <a:endParaRPr lang="en-US" sz="1650" dirty="0"/>
          </a:p>
        </p:txBody>
      </p:sp>
      <p:pic>
        <p:nvPicPr>
          <p:cNvPr id="10" name="Image 1" descr="logo-mark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8B9179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384048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spc="200" kern="0" dirty="0">
                <a:solidFill>
                  <a:srgbClr val="A7B17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MYSTERY FACT OF THE DAY  ·  NO. 3</a:t>
            </a:r>
            <a:endParaRPr lang="en-US" sz="1300" dirty="0"/>
          </a:p>
        </p:txBody>
      </p:sp>
      <p:sp>
        <p:nvSpPr>
          <p:cNvPr id="4" name="Shape 1"/>
          <p:cNvSpPr/>
          <p:nvPr/>
        </p:nvSpPr>
        <p:spPr>
          <a:xfrm>
            <a:off x="1097280" y="1005840"/>
            <a:ext cx="9997135" cy="1874520"/>
          </a:xfrm>
          <a:prstGeom prst="roundRect">
            <a:avLst>
              <a:gd name="adj" fmla="val 6829"/>
            </a:avLst>
          </a:prstGeom>
          <a:solidFill>
            <a:srgbClr val="FFFDF7"/>
          </a:solidFill>
          <a:ln w="19050">
            <a:solidFill>
              <a:srgbClr val="D3D9B9"/>
            </a:solidFill>
            <a:prstDash val="solid"/>
          </a:ln>
          <a:effectLst>
            <a:outerShdw sx="100000" sy="100000" kx="0" ky="0" algn="bl" rotWithShape="0" blurRad="152400" dist="50800" dir="5400000">
              <a:srgbClr val="2E4436">
                <a:alpha val="20000"/>
              </a:srgbClr>
            </a:outerShdw>
          </a:effectLst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1554480" y="1188720"/>
            <a:ext cx="9082735" cy="1508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2500" dirty="0">
                <a:solidFill>
                  <a:srgbClr val="80994F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Octopuses have three hearts.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0" y="3136392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i="1" dirty="0">
                <a:solidFill>
                  <a:srgbClr val="919E7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True or false? Show of hands.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4907128" y="3657600"/>
            <a:ext cx="2377440" cy="658368"/>
          </a:xfrm>
          <a:prstGeom prst="roundRect">
            <a:avLst>
              <a:gd name="adj" fmla="val 50000"/>
            </a:avLst>
          </a:prstGeom>
          <a:solidFill>
            <a:srgbClr val="80994F"/>
          </a:solidFill>
          <a:ln/>
        </p:spPr>
        <p:txBody>
          <a:bodyPr/>
          <a:p/>
        </p:txBody>
      </p:sp>
      <p:sp>
        <p:nvSpPr>
          <p:cNvPr id="8" name="Text 5"/>
          <p:cNvSpPr/>
          <p:nvPr/>
        </p:nvSpPr>
        <p:spPr>
          <a:xfrm>
            <a:off x="4907128" y="3657600"/>
            <a:ext cx="237744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spc="200" kern="0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TRUE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280160" y="4517136"/>
            <a:ext cx="9601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1650" dirty="0">
                <a:solidFill>
                  <a:srgbClr val="80994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Two pump blood to the gills, and one pumps it to the rest of the body.</a:t>
            </a:r>
            <a:endParaRPr lang="en-US" sz="1650" dirty="0"/>
          </a:p>
        </p:txBody>
      </p:sp>
      <p:pic>
        <p:nvPicPr>
          <p:cNvPr id="10" name="Image 1" descr="logo-mark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8B9179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384048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spc="200" kern="0" dirty="0">
                <a:solidFill>
                  <a:srgbClr val="A7B17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MYSTERY FACT OF THE DAY  ·  NO. 4</a:t>
            </a:r>
            <a:endParaRPr lang="en-US" sz="1300" dirty="0"/>
          </a:p>
        </p:txBody>
      </p:sp>
      <p:sp>
        <p:nvSpPr>
          <p:cNvPr id="4" name="Shape 1"/>
          <p:cNvSpPr/>
          <p:nvPr/>
        </p:nvSpPr>
        <p:spPr>
          <a:xfrm>
            <a:off x="1097280" y="1005840"/>
            <a:ext cx="9997135" cy="1874520"/>
          </a:xfrm>
          <a:prstGeom prst="roundRect">
            <a:avLst>
              <a:gd name="adj" fmla="val 6829"/>
            </a:avLst>
          </a:prstGeom>
          <a:solidFill>
            <a:srgbClr val="FFFDF7"/>
          </a:solidFill>
          <a:ln w="19050">
            <a:solidFill>
              <a:srgbClr val="D3D9B9"/>
            </a:solidFill>
            <a:prstDash val="solid"/>
          </a:ln>
          <a:effectLst>
            <a:outerShdw sx="100000" sy="100000" kx="0" ky="0" algn="bl" rotWithShape="0" blurRad="152400" dist="50800" dir="5400000">
              <a:srgbClr val="2E4436">
                <a:alpha val="20000"/>
              </a:srgbClr>
            </a:outerShdw>
          </a:effectLst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1554480" y="1188720"/>
            <a:ext cx="9082735" cy="1508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2500" dirty="0">
                <a:solidFill>
                  <a:srgbClr val="80994F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Bulls charge at the colour red.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0" y="3136392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i="1" dirty="0">
                <a:solidFill>
                  <a:srgbClr val="919E7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True or false? Show of hands.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4907128" y="3657600"/>
            <a:ext cx="2377440" cy="658368"/>
          </a:xfrm>
          <a:prstGeom prst="roundRect">
            <a:avLst>
              <a:gd name="adj" fmla="val 50000"/>
            </a:avLst>
          </a:prstGeom>
          <a:solidFill>
            <a:srgbClr val="80994F"/>
          </a:solidFill>
          <a:ln/>
        </p:spPr>
        <p:txBody>
          <a:bodyPr/>
          <a:p/>
        </p:txBody>
      </p:sp>
      <p:sp>
        <p:nvSpPr>
          <p:cNvPr id="8" name="Text 5"/>
          <p:cNvSpPr/>
          <p:nvPr/>
        </p:nvSpPr>
        <p:spPr>
          <a:xfrm>
            <a:off x="4907128" y="3657600"/>
            <a:ext cx="237744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spc="200" kern="0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FALSE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280160" y="4517136"/>
            <a:ext cx="9601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1650" dirty="0">
                <a:solidFill>
                  <a:srgbClr val="80994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Bulls are colourblind to red. It is the movement of the cape that gets their attention, not its colour.</a:t>
            </a:r>
            <a:endParaRPr lang="en-US" sz="1650" dirty="0"/>
          </a:p>
        </p:txBody>
      </p:sp>
      <p:pic>
        <p:nvPicPr>
          <p:cNvPr id="10" name="Image 1" descr="logo-mark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8B9179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384048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spc="200" kern="0" dirty="0">
                <a:solidFill>
                  <a:srgbClr val="A7B17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MYSTERY FACT OF THE DAY  ·  NO. 5</a:t>
            </a:r>
            <a:endParaRPr lang="en-US" sz="1300" dirty="0"/>
          </a:p>
        </p:txBody>
      </p:sp>
      <p:sp>
        <p:nvSpPr>
          <p:cNvPr id="4" name="Shape 1"/>
          <p:cNvSpPr/>
          <p:nvPr/>
        </p:nvSpPr>
        <p:spPr>
          <a:xfrm>
            <a:off x="1097280" y="1005840"/>
            <a:ext cx="9997135" cy="1874520"/>
          </a:xfrm>
          <a:prstGeom prst="roundRect">
            <a:avLst>
              <a:gd name="adj" fmla="val 6829"/>
            </a:avLst>
          </a:prstGeom>
          <a:solidFill>
            <a:srgbClr val="FFFDF7"/>
          </a:solidFill>
          <a:ln w="19050">
            <a:solidFill>
              <a:srgbClr val="D3D9B9"/>
            </a:solidFill>
            <a:prstDash val="solid"/>
          </a:ln>
          <a:effectLst>
            <a:outerShdw sx="100000" sy="100000" kx="0" ky="0" algn="bl" rotWithShape="0" blurRad="152400" dist="50800" dir="5400000">
              <a:srgbClr val="2E4436">
                <a:alpha val="20000"/>
              </a:srgbClr>
            </a:outerShdw>
          </a:effectLst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1554480" y="1188720"/>
            <a:ext cx="9082735" cy="1508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2500" dirty="0">
                <a:solidFill>
                  <a:srgbClr val="80994F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Wombats produce cube-shaped droppings.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0" y="3136392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i="1" dirty="0">
                <a:solidFill>
                  <a:srgbClr val="919E7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True or false? Show of hands.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4907128" y="3657600"/>
            <a:ext cx="2377440" cy="658368"/>
          </a:xfrm>
          <a:prstGeom prst="roundRect">
            <a:avLst>
              <a:gd name="adj" fmla="val 50000"/>
            </a:avLst>
          </a:prstGeom>
          <a:solidFill>
            <a:srgbClr val="80994F"/>
          </a:solidFill>
          <a:ln/>
        </p:spPr>
        <p:txBody>
          <a:bodyPr/>
          <a:p/>
        </p:txBody>
      </p:sp>
      <p:sp>
        <p:nvSpPr>
          <p:cNvPr id="8" name="Text 5"/>
          <p:cNvSpPr/>
          <p:nvPr/>
        </p:nvSpPr>
        <p:spPr>
          <a:xfrm>
            <a:off x="4907128" y="3657600"/>
            <a:ext cx="237744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spc="200" kern="0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TRUE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280160" y="4517136"/>
            <a:ext cx="9601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1650" dirty="0">
                <a:solidFill>
                  <a:srgbClr val="80994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Scientists found their intestines squeeze waste into shape, leaving it with flat sides and corners.</a:t>
            </a:r>
            <a:endParaRPr lang="en-US" sz="1650" dirty="0"/>
          </a:p>
        </p:txBody>
      </p:sp>
      <p:pic>
        <p:nvPicPr>
          <p:cNvPr id="10" name="Image 1" descr="logo-mark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8B9179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384048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spc="200" kern="0" dirty="0">
                <a:solidFill>
                  <a:srgbClr val="A7B17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MYSTERY FACT OF THE DAY  ·  NO. 6</a:t>
            </a:r>
            <a:endParaRPr lang="en-US" sz="1300" dirty="0"/>
          </a:p>
        </p:txBody>
      </p:sp>
      <p:sp>
        <p:nvSpPr>
          <p:cNvPr id="4" name="Shape 1"/>
          <p:cNvSpPr/>
          <p:nvPr/>
        </p:nvSpPr>
        <p:spPr>
          <a:xfrm>
            <a:off x="1097280" y="1005840"/>
            <a:ext cx="9997135" cy="1874520"/>
          </a:xfrm>
          <a:prstGeom prst="roundRect">
            <a:avLst>
              <a:gd name="adj" fmla="val 6829"/>
            </a:avLst>
          </a:prstGeom>
          <a:solidFill>
            <a:srgbClr val="FFFDF7"/>
          </a:solidFill>
          <a:ln w="19050">
            <a:solidFill>
              <a:srgbClr val="D3D9B9"/>
            </a:solidFill>
            <a:prstDash val="solid"/>
          </a:ln>
          <a:effectLst>
            <a:outerShdw sx="100000" sy="100000" kx="0" ky="0" algn="bl" rotWithShape="0" blurRad="152400" dist="50800" dir="5400000">
              <a:srgbClr val="2E4436">
                <a:alpha val="20000"/>
              </a:srgbClr>
            </a:outerShdw>
          </a:effectLst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1554480" y="1188720"/>
            <a:ext cx="9082735" cy="1508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2500" dirty="0">
                <a:solidFill>
                  <a:srgbClr val="80994F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Napoleon Bonaparte was unusually short.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0" y="3136392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i="1" dirty="0">
                <a:solidFill>
                  <a:srgbClr val="919E7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True or false? Show of hands.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4907128" y="3657600"/>
            <a:ext cx="2377440" cy="658368"/>
          </a:xfrm>
          <a:prstGeom prst="roundRect">
            <a:avLst>
              <a:gd name="adj" fmla="val 50000"/>
            </a:avLst>
          </a:prstGeom>
          <a:solidFill>
            <a:srgbClr val="80994F"/>
          </a:solidFill>
          <a:ln/>
        </p:spPr>
        <p:txBody>
          <a:bodyPr/>
          <a:p/>
        </p:txBody>
      </p:sp>
      <p:sp>
        <p:nvSpPr>
          <p:cNvPr id="8" name="Text 5"/>
          <p:cNvSpPr/>
          <p:nvPr/>
        </p:nvSpPr>
        <p:spPr>
          <a:xfrm>
            <a:off x="4907128" y="3657600"/>
            <a:ext cx="237744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spc="200" kern="0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FALSE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280160" y="4517136"/>
            <a:ext cx="9601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1650" dirty="0">
                <a:solidFill>
                  <a:srgbClr val="80994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At around 5’ 7", he was roughly average height for a Frenchman of his time; the myth came from old measurement mix-ups.</a:t>
            </a:r>
            <a:endParaRPr lang="en-US" sz="1650" dirty="0"/>
          </a:p>
        </p:txBody>
      </p:sp>
      <p:pic>
        <p:nvPicPr>
          <p:cNvPr id="10" name="Image 1" descr="logo-mark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8B9179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384048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spc="200" kern="0" dirty="0">
                <a:solidFill>
                  <a:srgbClr val="A7B17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MYSTERY FACT OF THE DAY  ·  NO. 7</a:t>
            </a:r>
            <a:endParaRPr lang="en-US" sz="1300" dirty="0"/>
          </a:p>
        </p:txBody>
      </p:sp>
      <p:sp>
        <p:nvSpPr>
          <p:cNvPr id="4" name="Shape 1"/>
          <p:cNvSpPr/>
          <p:nvPr/>
        </p:nvSpPr>
        <p:spPr>
          <a:xfrm>
            <a:off x="1097280" y="1005840"/>
            <a:ext cx="9997135" cy="1874520"/>
          </a:xfrm>
          <a:prstGeom prst="roundRect">
            <a:avLst>
              <a:gd name="adj" fmla="val 6829"/>
            </a:avLst>
          </a:prstGeom>
          <a:solidFill>
            <a:srgbClr val="FFFDF7"/>
          </a:solidFill>
          <a:ln w="19050">
            <a:solidFill>
              <a:srgbClr val="D3D9B9"/>
            </a:solidFill>
            <a:prstDash val="solid"/>
          </a:ln>
          <a:effectLst>
            <a:outerShdw sx="100000" sy="100000" kx="0" ky="0" algn="bl" rotWithShape="0" blurRad="152400" dist="50800" dir="5400000">
              <a:srgbClr val="2E4436">
                <a:alpha val="20000"/>
              </a:srgbClr>
            </a:outerShdw>
          </a:effectLst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1554480" y="1188720"/>
            <a:ext cx="9082735" cy="1508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2500" dirty="0">
                <a:solidFill>
                  <a:srgbClr val="80994F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A day on Venus is longer than a year on Venus.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0" y="3136392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i="1" dirty="0">
                <a:solidFill>
                  <a:srgbClr val="919E7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True or false? Show of hands.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4907128" y="3657600"/>
            <a:ext cx="2377440" cy="658368"/>
          </a:xfrm>
          <a:prstGeom prst="roundRect">
            <a:avLst>
              <a:gd name="adj" fmla="val 50000"/>
            </a:avLst>
          </a:prstGeom>
          <a:solidFill>
            <a:srgbClr val="80994F"/>
          </a:solidFill>
          <a:ln/>
        </p:spPr>
        <p:txBody>
          <a:bodyPr/>
          <a:p/>
        </p:txBody>
      </p:sp>
      <p:sp>
        <p:nvSpPr>
          <p:cNvPr id="8" name="Text 5"/>
          <p:cNvSpPr/>
          <p:nvPr/>
        </p:nvSpPr>
        <p:spPr>
          <a:xfrm>
            <a:off x="4907128" y="3657600"/>
            <a:ext cx="237744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spc="200" kern="0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TRUE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280160" y="4517136"/>
            <a:ext cx="9601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1650" dirty="0">
                <a:solidFill>
                  <a:srgbClr val="80994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Venus spins so slowly that one day there (243 Earth days) lasts longer than its trip around the Sun (225 Earth days).</a:t>
            </a:r>
            <a:endParaRPr lang="en-US" sz="1650" dirty="0"/>
          </a:p>
        </p:txBody>
      </p:sp>
      <p:pic>
        <p:nvPicPr>
          <p:cNvPr id="10" name="Image 1" descr="logo-mark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8B9179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384048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spc="200" kern="0" dirty="0">
                <a:solidFill>
                  <a:srgbClr val="A7B17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MYSTERY FACT OF THE DAY  ·  NO. 8</a:t>
            </a:r>
            <a:endParaRPr lang="en-US" sz="1300" dirty="0"/>
          </a:p>
        </p:txBody>
      </p:sp>
      <p:sp>
        <p:nvSpPr>
          <p:cNvPr id="4" name="Shape 1"/>
          <p:cNvSpPr/>
          <p:nvPr/>
        </p:nvSpPr>
        <p:spPr>
          <a:xfrm>
            <a:off x="1097280" y="1005840"/>
            <a:ext cx="9997135" cy="1874520"/>
          </a:xfrm>
          <a:prstGeom prst="roundRect">
            <a:avLst>
              <a:gd name="adj" fmla="val 6829"/>
            </a:avLst>
          </a:prstGeom>
          <a:solidFill>
            <a:srgbClr val="FFFDF7"/>
          </a:solidFill>
          <a:ln w="19050">
            <a:solidFill>
              <a:srgbClr val="D3D9B9"/>
            </a:solidFill>
            <a:prstDash val="solid"/>
          </a:ln>
          <a:effectLst>
            <a:outerShdw sx="100000" sy="100000" kx="0" ky="0" algn="bl" rotWithShape="0" blurRad="152400" dist="50800" dir="5400000">
              <a:srgbClr val="2E4436">
                <a:alpha val="20000"/>
              </a:srgbClr>
            </a:outerShdw>
          </a:effectLst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1554480" y="1188720"/>
            <a:ext cx="9082735" cy="1508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2500" dirty="0">
                <a:solidFill>
                  <a:srgbClr val="80994F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Chameleons mainly change colour to blend into their surroundings.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0" y="3136392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i="1" dirty="0">
                <a:solidFill>
                  <a:srgbClr val="919E7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True or false? Show of hands.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4907128" y="3657600"/>
            <a:ext cx="2377440" cy="658368"/>
          </a:xfrm>
          <a:prstGeom prst="roundRect">
            <a:avLst>
              <a:gd name="adj" fmla="val 50000"/>
            </a:avLst>
          </a:prstGeom>
          <a:solidFill>
            <a:srgbClr val="80994F"/>
          </a:solidFill>
          <a:ln/>
        </p:spPr>
        <p:txBody>
          <a:bodyPr/>
          <a:p/>
        </p:txBody>
      </p:sp>
      <p:sp>
        <p:nvSpPr>
          <p:cNvPr id="8" name="Text 5"/>
          <p:cNvSpPr/>
          <p:nvPr/>
        </p:nvSpPr>
        <p:spPr>
          <a:xfrm>
            <a:off x="4907128" y="3657600"/>
            <a:ext cx="237744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spc="200" kern="0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FALSE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280160" y="4517136"/>
            <a:ext cx="9601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1650" dirty="0">
                <a:solidFill>
                  <a:srgbClr val="80994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They mostly change colour to communicate with other chameleons and to control their body temperature.</a:t>
            </a:r>
            <a:endParaRPr lang="en-US" sz="1650" dirty="0"/>
          </a:p>
        </p:txBody>
      </p:sp>
      <p:pic>
        <p:nvPicPr>
          <p:cNvPr id="10" name="Image 1" descr="logo-mark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8B9179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384048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spc="200" kern="0" dirty="0">
                <a:solidFill>
                  <a:srgbClr val="A7B17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MYSTERY FACT OF THE DAY  ·  NO. 9</a:t>
            </a:r>
            <a:endParaRPr lang="en-US" sz="1300" dirty="0"/>
          </a:p>
        </p:txBody>
      </p:sp>
      <p:sp>
        <p:nvSpPr>
          <p:cNvPr id="4" name="Shape 1"/>
          <p:cNvSpPr/>
          <p:nvPr/>
        </p:nvSpPr>
        <p:spPr>
          <a:xfrm>
            <a:off x="1097280" y="1005840"/>
            <a:ext cx="9997135" cy="1874520"/>
          </a:xfrm>
          <a:prstGeom prst="roundRect">
            <a:avLst>
              <a:gd name="adj" fmla="val 6829"/>
            </a:avLst>
          </a:prstGeom>
          <a:solidFill>
            <a:srgbClr val="FFFDF7"/>
          </a:solidFill>
          <a:ln w="19050">
            <a:solidFill>
              <a:srgbClr val="D3D9B9"/>
            </a:solidFill>
            <a:prstDash val="solid"/>
          </a:ln>
          <a:effectLst>
            <a:outerShdw sx="100000" sy="100000" kx="0" ky="0" algn="bl" rotWithShape="0" blurRad="152400" dist="50800" dir="5400000">
              <a:srgbClr val="2E4436">
                <a:alpha val="20000"/>
              </a:srgbClr>
            </a:outerShdw>
          </a:effectLst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1554480" y="1188720"/>
            <a:ext cx="9082735" cy="1508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2500" dirty="0">
                <a:solidFill>
                  <a:srgbClr val="80994F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unicorn is the national animal of Scotland.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0" y="3136392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i="1" dirty="0">
                <a:solidFill>
                  <a:srgbClr val="919E7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True or false? Show of hands.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4907128" y="3657600"/>
            <a:ext cx="2377440" cy="658368"/>
          </a:xfrm>
          <a:prstGeom prst="roundRect">
            <a:avLst>
              <a:gd name="adj" fmla="val 50000"/>
            </a:avLst>
          </a:prstGeom>
          <a:solidFill>
            <a:srgbClr val="80994F"/>
          </a:solidFill>
          <a:ln/>
        </p:spPr>
        <p:txBody>
          <a:bodyPr/>
          <a:p/>
        </p:txBody>
      </p:sp>
      <p:sp>
        <p:nvSpPr>
          <p:cNvPr id="8" name="Text 5"/>
          <p:cNvSpPr/>
          <p:nvPr/>
        </p:nvSpPr>
        <p:spPr>
          <a:xfrm>
            <a:off x="4907128" y="3657600"/>
            <a:ext cx="237744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spc="200" kern="0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TRUE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280160" y="4517136"/>
            <a:ext cx="9601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1650" dirty="0">
                <a:solidFill>
                  <a:srgbClr val="80994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It’s been used on the Scottish royal coat of arms since the 1300s.</a:t>
            </a:r>
            <a:endParaRPr lang="en-US" sz="1650" dirty="0"/>
          </a:p>
        </p:txBody>
      </p:sp>
      <p:pic>
        <p:nvPicPr>
          <p:cNvPr id="10" name="Image 1" descr="logo-mark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8B9179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384048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spc="200" kern="0" dirty="0">
                <a:solidFill>
                  <a:srgbClr val="A7B17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MYSTERY FACT OF THE DAY  ·  NO. 10</a:t>
            </a:r>
            <a:endParaRPr lang="en-US" sz="1300" dirty="0"/>
          </a:p>
        </p:txBody>
      </p:sp>
      <p:sp>
        <p:nvSpPr>
          <p:cNvPr id="4" name="Shape 1"/>
          <p:cNvSpPr/>
          <p:nvPr/>
        </p:nvSpPr>
        <p:spPr>
          <a:xfrm>
            <a:off x="1097280" y="1005840"/>
            <a:ext cx="9997135" cy="1874520"/>
          </a:xfrm>
          <a:prstGeom prst="roundRect">
            <a:avLst>
              <a:gd name="adj" fmla="val 6829"/>
            </a:avLst>
          </a:prstGeom>
          <a:solidFill>
            <a:srgbClr val="FFFDF7"/>
          </a:solidFill>
          <a:ln w="19050">
            <a:solidFill>
              <a:srgbClr val="D3D9B9"/>
            </a:solidFill>
            <a:prstDash val="solid"/>
          </a:ln>
          <a:effectLst>
            <a:outerShdw sx="100000" sy="100000" kx="0" ky="0" algn="bl" rotWithShape="0" blurRad="152400" dist="50800" dir="5400000">
              <a:srgbClr val="2E4436">
                <a:alpha val="20000"/>
              </a:srgbClr>
            </a:outerShdw>
          </a:effectLst>
        </p:spPr>
        <p:txBody>
          <a:bodyPr/>
          <a:p/>
        </p:txBody>
      </p:sp>
      <p:sp>
        <p:nvSpPr>
          <p:cNvPr id="5" name="Text 2"/>
          <p:cNvSpPr/>
          <p:nvPr/>
        </p:nvSpPr>
        <p:spPr>
          <a:xfrm>
            <a:off x="1554480" y="1188720"/>
            <a:ext cx="9082735" cy="1508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lnSpc>
                <a:spcPct val="120000"/>
              </a:lnSpc>
              <a:buNone/>
            </a:pPr>
            <a:r>
              <a:rPr lang="en-US" sz="2500" dirty="0">
                <a:solidFill>
                  <a:srgbClr val="80994F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Lightning never strikes the same place twice.</a:t>
            </a:r>
            <a:endParaRPr lang="en-US" sz="2500" dirty="0"/>
          </a:p>
        </p:txBody>
      </p:sp>
      <p:sp>
        <p:nvSpPr>
          <p:cNvPr id="6" name="Text 3"/>
          <p:cNvSpPr/>
          <p:nvPr/>
        </p:nvSpPr>
        <p:spPr>
          <a:xfrm>
            <a:off x="0" y="3136392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i="1" dirty="0">
                <a:solidFill>
                  <a:srgbClr val="919E7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True or false? Show of hands.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4907128" y="3657600"/>
            <a:ext cx="2377440" cy="658368"/>
          </a:xfrm>
          <a:prstGeom prst="roundRect">
            <a:avLst>
              <a:gd name="adj" fmla="val 50000"/>
            </a:avLst>
          </a:prstGeom>
          <a:solidFill>
            <a:srgbClr val="80994F"/>
          </a:solidFill>
          <a:ln/>
        </p:spPr>
        <p:txBody>
          <a:bodyPr/>
          <a:p/>
        </p:txBody>
      </p:sp>
      <p:sp>
        <p:nvSpPr>
          <p:cNvPr id="8" name="Text 5"/>
          <p:cNvSpPr/>
          <p:nvPr/>
        </p:nvSpPr>
        <p:spPr>
          <a:xfrm>
            <a:off x="4907128" y="3657600"/>
            <a:ext cx="237744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spc="200" kern="0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FALSE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280160" y="4517136"/>
            <a:ext cx="9601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1650" dirty="0">
                <a:solidFill>
                  <a:srgbClr val="80994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It absolutely can. New York’s Empire State Building is struck by lightning about 20 to 25 times a year.</a:t>
            </a:r>
            <a:endParaRPr lang="en-US" sz="1650" dirty="0"/>
          </a:p>
        </p:txBody>
      </p:sp>
      <p:pic>
        <p:nvPicPr>
          <p:cNvPr id="10" name="Image 1" descr="logo-mark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8B9179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bg_textur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0" y="384048"/>
            <a:ext cx="12191695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spc="200" kern="0" dirty="0">
                <a:solidFill>
                  <a:srgbClr val="A7B17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MORNING REGISTRATION ACTIVITIES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0" y="658368"/>
            <a:ext cx="12191695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4400" b="1" dirty="0">
                <a:solidFill>
                  <a:srgbClr val="80994F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Now You Try</a:t>
            </a:r>
            <a:endParaRPr lang="en-US" sz="4400" dirty="0"/>
          </a:p>
        </p:txBody>
      </p:sp>
      <p:sp>
        <p:nvSpPr>
          <p:cNvPr id="5" name="Text 2"/>
          <p:cNvSpPr/>
          <p:nvPr/>
        </p:nvSpPr>
        <p:spPr>
          <a:xfrm>
            <a:off x="1280160" y="1481328"/>
            <a:ext cx="96012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700" i="1" dirty="0">
                <a:solidFill>
                  <a:srgbClr val="919E7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Find your own mystery fact for next time. You could be the one running the reveal.</a:t>
            </a:r>
            <a:endParaRPr lang="en-US" sz="1700" dirty="0"/>
          </a:p>
        </p:txBody>
      </p:sp>
      <p:sp>
        <p:nvSpPr>
          <p:cNvPr id="6" name="Shape 3"/>
          <p:cNvSpPr/>
          <p:nvPr/>
        </p:nvSpPr>
        <p:spPr>
          <a:xfrm>
            <a:off x="934060" y="2606040"/>
            <a:ext cx="3246120" cy="2697480"/>
          </a:xfrm>
          <a:prstGeom prst="roundRect">
            <a:avLst>
              <a:gd name="adj" fmla="val 4068"/>
            </a:avLst>
          </a:prstGeom>
          <a:solidFill>
            <a:srgbClr val="FFFDF7"/>
          </a:solidFill>
          <a:ln w="12700">
            <a:solidFill>
              <a:srgbClr val="D3D9B9"/>
            </a:solidFill>
            <a:prstDash val="solid"/>
          </a:ln>
          <a:effectLst>
            <a:outerShdw sx="100000" sy="100000" kx="0" ky="0" algn="bl" rotWithShape="0" blurRad="127000" dist="38100" dir="5400000">
              <a:srgbClr val="2E4436">
                <a:alpha val="16000"/>
              </a:srgbClr>
            </a:outerShdw>
          </a:effectLst>
        </p:spPr>
        <p:txBody>
          <a:bodyPr/>
          <a:p/>
        </p:txBody>
      </p:sp>
      <p:sp>
        <p:nvSpPr>
          <p:cNvPr id="7" name="Shape 4"/>
          <p:cNvSpPr/>
          <p:nvPr/>
        </p:nvSpPr>
        <p:spPr>
          <a:xfrm>
            <a:off x="2182216" y="2862072"/>
            <a:ext cx="749808" cy="749808"/>
          </a:xfrm>
          <a:prstGeom prst="ellipse">
            <a:avLst/>
          </a:prstGeom>
          <a:solidFill>
            <a:srgbClr val="80994F"/>
          </a:solidFill>
          <a:ln/>
        </p:spPr>
        <p:txBody>
          <a:bodyPr/>
          <a:p/>
        </p:txBody>
      </p:sp>
      <p:pic>
        <p:nvPicPr>
          <p:cNvPr id="8" name="Image 1" descr="icon_search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8520" y="3008376"/>
            <a:ext cx="457200" cy="457200"/>
          </a:xfrm>
          <a:prstGeom prst="rect">
            <a:avLst/>
          </a:prstGeom>
        </p:spPr>
      </p:pic>
      <p:sp>
        <p:nvSpPr>
          <p:cNvPr id="9" name="Shape 5"/>
          <p:cNvSpPr/>
          <p:nvPr/>
        </p:nvSpPr>
        <p:spPr>
          <a:xfrm>
            <a:off x="2708178" y="3388035"/>
            <a:ext cx="329184" cy="329184"/>
          </a:xfrm>
          <a:prstGeom prst="ellipse">
            <a:avLst/>
          </a:prstGeom>
          <a:solidFill>
            <a:srgbClr val="A7B17F"/>
          </a:solidFill>
          <a:ln w="19050">
            <a:solidFill>
              <a:srgbClr val="FFFDF7"/>
            </a:solidFill>
            <a:prstDash val="solid"/>
          </a:ln>
        </p:spPr>
        <p:txBody>
          <a:bodyPr/>
          <a:p/>
        </p:txBody>
      </p:sp>
      <p:sp>
        <p:nvSpPr>
          <p:cNvPr id="10" name="Text 6"/>
          <p:cNvSpPr/>
          <p:nvPr/>
        </p:nvSpPr>
        <p:spPr>
          <a:xfrm>
            <a:off x="2708178" y="3388035"/>
            <a:ext cx="329184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1</a:t>
            </a:r>
            <a:endParaRPr lang="en-US" sz="1300" dirty="0"/>
          </a:p>
        </p:txBody>
      </p:sp>
      <p:sp>
        <p:nvSpPr>
          <p:cNvPr id="11" name="Text 7"/>
          <p:cNvSpPr/>
          <p:nvPr/>
        </p:nvSpPr>
        <p:spPr>
          <a:xfrm>
            <a:off x="1071220" y="3794760"/>
            <a:ext cx="29718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80994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Find one</a:t>
            </a:r>
            <a:endParaRPr lang="en-US" sz="1500" dirty="0"/>
          </a:p>
        </p:txBody>
      </p:sp>
      <p:sp>
        <p:nvSpPr>
          <p:cNvPr id="12" name="Text 8"/>
          <p:cNvSpPr/>
          <p:nvPr/>
        </p:nvSpPr>
        <p:spPr>
          <a:xfrm>
            <a:off x="1116940" y="4297680"/>
            <a:ext cx="288036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919E7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A book, a documentary, or a trusted website, something that sounds too strange to be true.</a:t>
            </a:r>
            <a:endParaRPr lang="en-US" sz="1150" dirty="0"/>
          </a:p>
        </p:txBody>
      </p:sp>
      <p:sp>
        <p:nvSpPr>
          <p:cNvPr id="13" name="Shape 9"/>
          <p:cNvSpPr/>
          <p:nvPr/>
        </p:nvSpPr>
        <p:spPr>
          <a:xfrm>
            <a:off x="4472788" y="2606040"/>
            <a:ext cx="3246120" cy="2697480"/>
          </a:xfrm>
          <a:prstGeom prst="roundRect">
            <a:avLst>
              <a:gd name="adj" fmla="val 4068"/>
            </a:avLst>
          </a:prstGeom>
          <a:solidFill>
            <a:srgbClr val="FFFDF7"/>
          </a:solidFill>
          <a:ln w="12700">
            <a:solidFill>
              <a:srgbClr val="D3D9B9"/>
            </a:solidFill>
            <a:prstDash val="solid"/>
          </a:ln>
          <a:effectLst>
            <a:outerShdw sx="100000" sy="100000" kx="0" ky="0" algn="bl" rotWithShape="0" blurRad="127000" dist="38100" dir="5400000">
              <a:srgbClr val="2E4436">
                <a:alpha val="16000"/>
              </a:srgbClr>
            </a:outerShdw>
          </a:effectLst>
        </p:spPr>
        <p:txBody>
          <a:bodyPr/>
          <a:p/>
        </p:txBody>
      </p:sp>
      <p:sp>
        <p:nvSpPr>
          <p:cNvPr id="14" name="Shape 10"/>
          <p:cNvSpPr/>
          <p:nvPr/>
        </p:nvSpPr>
        <p:spPr>
          <a:xfrm>
            <a:off x="5720944" y="2862072"/>
            <a:ext cx="749808" cy="749808"/>
          </a:xfrm>
          <a:prstGeom prst="ellipse">
            <a:avLst/>
          </a:prstGeom>
          <a:solidFill>
            <a:srgbClr val="80994F"/>
          </a:solidFill>
          <a:ln/>
        </p:spPr>
        <p:txBody>
          <a:bodyPr/>
          <a:p/>
        </p:txBody>
      </p:sp>
      <p:pic>
        <p:nvPicPr>
          <p:cNvPr id="15" name="Image 2" descr="icon_lightbulb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7248" y="3008376"/>
            <a:ext cx="457200" cy="457200"/>
          </a:xfrm>
          <a:prstGeom prst="rect">
            <a:avLst/>
          </a:prstGeom>
        </p:spPr>
      </p:pic>
      <p:sp>
        <p:nvSpPr>
          <p:cNvPr id="16" name="Shape 11"/>
          <p:cNvSpPr/>
          <p:nvPr/>
        </p:nvSpPr>
        <p:spPr>
          <a:xfrm>
            <a:off x="6246906" y="3388035"/>
            <a:ext cx="329184" cy="329184"/>
          </a:xfrm>
          <a:prstGeom prst="ellipse">
            <a:avLst/>
          </a:prstGeom>
          <a:solidFill>
            <a:srgbClr val="A7B17F"/>
          </a:solidFill>
          <a:ln w="19050">
            <a:solidFill>
              <a:srgbClr val="FFFDF7"/>
            </a:solidFill>
            <a:prstDash val="solid"/>
          </a:ln>
        </p:spPr>
        <p:txBody>
          <a:bodyPr/>
          <a:p/>
        </p:txBody>
      </p:sp>
      <p:sp>
        <p:nvSpPr>
          <p:cNvPr id="17" name="Text 12"/>
          <p:cNvSpPr/>
          <p:nvPr/>
        </p:nvSpPr>
        <p:spPr>
          <a:xfrm>
            <a:off x="6246906" y="3388035"/>
            <a:ext cx="329184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2</a:t>
            </a:r>
            <a:endParaRPr lang="en-US" sz="1300" dirty="0"/>
          </a:p>
        </p:txBody>
      </p:sp>
      <p:sp>
        <p:nvSpPr>
          <p:cNvPr id="18" name="Text 13"/>
          <p:cNvSpPr/>
          <p:nvPr/>
        </p:nvSpPr>
        <p:spPr>
          <a:xfrm>
            <a:off x="4609948" y="3794760"/>
            <a:ext cx="29718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80994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Check it</a:t>
            </a:r>
            <a:endParaRPr lang="en-US" sz="1500" dirty="0"/>
          </a:p>
        </p:txBody>
      </p:sp>
      <p:sp>
        <p:nvSpPr>
          <p:cNvPr id="19" name="Text 14"/>
          <p:cNvSpPr/>
          <p:nvPr/>
        </p:nvSpPr>
        <p:spPr>
          <a:xfrm>
            <a:off x="4655668" y="4297680"/>
            <a:ext cx="288036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919E7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Make sure it’s actually correct before you bring it in.</a:t>
            </a:r>
            <a:endParaRPr lang="en-US" sz="1150" dirty="0"/>
          </a:p>
        </p:txBody>
      </p:sp>
      <p:sp>
        <p:nvSpPr>
          <p:cNvPr id="20" name="Shape 15"/>
          <p:cNvSpPr/>
          <p:nvPr/>
        </p:nvSpPr>
        <p:spPr>
          <a:xfrm>
            <a:off x="8011516" y="2606040"/>
            <a:ext cx="3246120" cy="2697480"/>
          </a:xfrm>
          <a:prstGeom prst="roundRect">
            <a:avLst>
              <a:gd name="adj" fmla="val 4068"/>
            </a:avLst>
          </a:prstGeom>
          <a:solidFill>
            <a:srgbClr val="FFFDF7"/>
          </a:solidFill>
          <a:ln w="12700">
            <a:solidFill>
              <a:srgbClr val="D3D9B9"/>
            </a:solidFill>
            <a:prstDash val="solid"/>
          </a:ln>
          <a:effectLst>
            <a:outerShdw sx="100000" sy="100000" kx="0" ky="0" algn="bl" rotWithShape="0" blurRad="127000" dist="38100" dir="5400000">
              <a:srgbClr val="2E4436">
                <a:alpha val="16000"/>
              </a:srgbClr>
            </a:outerShdw>
          </a:effectLst>
        </p:spPr>
        <p:txBody>
          <a:bodyPr/>
          <a:p/>
        </p:txBody>
      </p:sp>
      <p:sp>
        <p:nvSpPr>
          <p:cNvPr id="21" name="Shape 16"/>
          <p:cNvSpPr/>
          <p:nvPr/>
        </p:nvSpPr>
        <p:spPr>
          <a:xfrm>
            <a:off x="9259672" y="2862072"/>
            <a:ext cx="749808" cy="749808"/>
          </a:xfrm>
          <a:prstGeom prst="ellipse">
            <a:avLst/>
          </a:prstGeom>
          <a:solidFill>
            <a:srgbClr val="80994F"/>
          </a:solidFill>
          <a:ln/>
        </p:spPr>
        <p:txBody>
          <a:bodyPr/>
          <a:p/>
        </p:txBody>
      </p:sp>
      <p:pic>
        <p:nvPicPr>
          <p:cNvPr id="22" name="Image 3" descr="icon_question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05976" y="3008376"/>
            <a:ext cx="457200" cy="457200"/>
          </a:xfrm>
          <a:prstGeom prst="rect">
            <a:avLst/>
          </a:prstGeom>
        </p:spPr>
      </p:pic>
      <p:sp>
        <p:nvSpPr>
          <p:cNvPr id="23" name="Shape 17"/>
          <p:cNvSpPr/>
          <p:nvPr/>
        </p:nvSpPr>
        <p:spPr>
          <a:xfrm>
            <a:off x="9785634" y="3388035"/>
            <a:ext cx="329184" cy="329184"/>
          </a:xfrm>
          <a:prstGeom prst="ellipse">
            <a:avLst/>
          </a:prstGeom>
          <a:solidFill>
            <a:srgbClr val="A7B17F"/>
          </a:solidFill>
          <a:ln w="19050">
            <a:solidFill>
              <a:srgbClr val="FFFDF7"/>
            </a:solidFill>
            <a:prstDash val="solid"/>
          </a:ln>
        </p:spPr>
        <p:txBody>
          <a:bodyPr/>
          <a:p/>
        </p:txBody>
      </p:sp>
      <p:sp>
        <p:nvSpPr>
          <p:cNvPr id="24" name="Text 18"/>
          <p:cNvSpPr/>
          <p:nvPr/>
        </p:nvSpPr>
        <p:spPr>
          <a:xfrm>
            <a:off x="9785634" y="3388035"/>
            <a:ext cx="329184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DF7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3</a:t>
            </a:r>
            <a:endParaRPr lang="en-US" sz="1300" dirty="0"/>
          </a:p>
        </p:txBody>
      </p:sp>
      <p:sp>
        <p:nvSpPr>
          <p:cNvPr id="25" name="Text 19"/>
          <p:cNvSpPr/>
          <p:nvPr/>
        </p:nvSpPr>
        <p:spPr>
          <a:xfrm>
            <a:off x="8148676" y="3794760"/>
            <a:ext cx="2971800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80994F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Share it</a:t>
            </a:r>
            <a:endParaRPr lang="en-US" sz="1500" dirty="0"/>
          </a:p>
        </p:txBody>
      </p:sp>
      <p:sp>
        <p:nvSpPr>
          <p:cNvPr id="26" name="Text 20"/>
          <p:cNvSpPr/>
          <p:nvPr/>
        </p:nvSpPr>
        <p:spPr>
          <a:xfrm>
            <a:off x="8194396" y="4297680"/>
            <a:ext cx="2880360" cy="868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50" dirty="0">
                <a:solidFill>
                  <a:srgbClr val="919E74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Read it out as a true-or-false statement, then reveal the answer yourself.</a:t>
            </a:r>
            <a:endParaRPr lang="en-US" sz="1150" dirty="0"/>
          </a:p>
        </p:txBody>
      </p:sp>
      <p:sp>
        <p:nvSpPr>
          <p:cNvPr id="27" name="Text 21"/>
          <p:cNvSpPr/>
          <p:nvPr/>
        </p:nvSpPr>
        <p:spPr>
          <a:xfrm>
            <a:off x="1280160" y="5870448"/>
            <a:ext cx="9601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i="1" dirty="0">
                <a:solidFill>
                  <a:srgbClr val="8B9179"/>
                </a:solidFill>
                <a:latin typeface="Karla" pitchFamily="34" charset="0"/>
                <a:ea typeface="Karla" pitchFamily="34" charset="-122"/>
                <a:cs typeface="Karla" pitchFamily="34" charset="-120"/>
              </a:rPr>
              <a:t>Bring it next time. The best ones stump the whole class.</a:t>
            </a:r>
            <a:endParaRPr lang="en-US" sz="1200" dirty="0"/>
          </a:p>
        </p:txBody>
      </p:sp>
      <p:pic>
        <p:nvPicPr>
          <p:cNvPr id="28" name="Image 4" descr="logo-mark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6419088"/>
            <a:ext cx="168707" cy="194767"/>
          </a:xfrm>
          <a:prstGeom prst="rect">
            <a:avLst/>
          </a:prstGeom>
        </p:spPr>
      </p:pic>
      <p:sp>
        <p:nvSpPr>
          <p:cNvPr id="29" name="Text 22"/>
          <p:cNvSpPr/>
          <p:nvPr/>
        </p:nvSpPr>
        <p:spPr>
          <a:xfrm>
            <a:off x="667512" y="6419088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1050" i="1" dirty="0">
                <a:solidFill>
                  <a:srgbClr val="8B9179"/>
                </a:solidFill>
                <a:latin typeface="Libre Caslon Display" pitchFamily="34" charset="0"/>
                <a:ea typeface="Libre Caslon Display" pitchFamily="34" charset="-122"/>
                <a:cs typeface="Libre Caslon Display" pitchFamily="34" charset="-120"/>
              </a:rPr>
              <a:t>The Pastoral Guide</a:t>
            </a:r>
            <a:endParaRPr lang="en-US" sz="10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2026-09-08T01:36:20Z</dcterms:created>
  <dcterms:modified xsi:type="dcterms:W3CDTF">2026-09-08T01:36:20Z</dcterms:modified>
</cp:coreProperties>
</file>