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5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5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5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5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5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329184"/>
            <a:ext cx="12191695" cy="2926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50" b="1" spc="160">
                <a:solidFill>
                  <a:srgbClr val="B85B3C"/>
                </a:solidFill>
                <a:latin typeface="Karla"/>
              </a:rPr>
              <a:t>MORNING REGISTRATION ACTIVITIES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603504"/>
            <a:ext cx="12191695" cy="7315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4000" b="1">
                <a:solidFill>
                  <a:srgbClr val="B5502F"/>
                </a:solidFill>
                <a:latin typeface="Libre Caslon Display"/>
              </a:rPr>
              <a:t>The Opinion Line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135727" y="1408176"/>
            <a:ext cx="1920240" cy="365760"/>
          </a:xfrm>
          <a:prstGeom prst="roundRect">
            <a:avLst>
              <a:gd name="adj" fmla="val 50000"/>
            </a:avLst>
          </a:prstGeom>
          <a:solidFill>
            <a:srgbClr val="B85B3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5135727" y="1490472"/>
            <a:ext cx="1920240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00" b="1" spc="100">
                <a:solidFill>
                  <a:srgbClr val="FFFDF7"/>
                </a:solidFill>
                <a:latin typeface="Karla"/>
              </a:rPr>
              <a:t>VOLUME ONE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7280" y="1956816"/>
            <a:ext cx="9966960" cy="42062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700" b="0">
                <a:solidFill>
                  <a:srgbClr val="8F3F24"/>
                </a:solidFill>
                <a:latin typeface="Karla"/>
              </a:rPr>
              <a:t>Where you stand is your answer, and you can move if you change your mind.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932688" y="2523744"/>
            <a:ext cx="3246120" cy="2240280"/>
          </a:xfrm>
          <a:prstGeom prst="roundRect">
            <a:avLst>
              <a:gd name="adj" fmla="val 5714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B5502F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9" name="Picture 8" descr="icon-ol-sign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9132" y="2743200"/>
            <a:ext cx="713232" cy="713232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2702052" y="3246120"/>
            <a:ext cx="310896" cy="310896"/>
          </a:xfrm>
          <a:prstGeom prst="ellipse">
            <a:avLst/>
          </a:prstGeom>
          <a:solidFill>
            <a:srgbClr val="B5502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2702052" y="3287268"/>
            <a:ext cx="310896" cy="2286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00" b="1">
                <a:solidFill>
                  <a:srgbClr val="FFFDF7"/>
                </a:solidFill>
                <a:latin typeface="Karla"/>
              </a:rPr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9848" y="3566159"/>
            <a:ext cx="2971800" cy="4572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500" b="1">
                <a:solidFill>
                  <a:srgbClr val="B5502F"/>
                </a:solidFill>
                <a:latin typeface="Karla"/>
              </a:rPr>
              <a:t>Two signs go up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15568" y="4005072"/>
            <a:ext cx="2880360" cy="77724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</a:pPr>
            <a:r>
              <a:rPr sz="1150" b="0">
                <a:solidFill>
                  <a:srgbClr val="8F3F24"/>
                </a:solidFill>
                <a:latin typeface="Karla"/>
              </a:rPr>
              <a:t>Agree at one end of the room and disagree at the other.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471416" y="2523744"/>
            <a:ext cx="3246120" cy="2240280"/>
          </a:xfrm>
          <a:prstGeom prst="roundRect">
            <a:avLst>
              <a:gd name="adj" fmla="val 5714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B5502F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5" name="Picture 14" descr="icon-ol-statemen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7859" y="2743200"/>
            <a:ext cx="713232" cy="713232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6240779" y="3246120"/>
            <a:ext cx="310896" cy="310896"/>
          </a:xfrm>
          <a:prstGeom prst="ellipse">
            <a:avLst/>
          </a:prstGeom>
          <a:solidFill>
            <a:srgbClr val="B5502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6240779" y="3287268"/>
            <a:ext cx="310896" cy="2286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00" b="1">
                <a:solidFill>
                  <a:srgbClr val="FFFDF7"/>
                </a:solidFill>
                <a:latin typeface="Karla"/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608576" y="3566159"/>
            <a:ext cx="2971800" cy="4572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500" b="1">
                <a:solidFill>
                  <a:srgbClr val="B5502F"/>
                </a:solidFill>
                <a:latin typeface="Karla"/>
              </a:rPr>
              <a:t>A statement goes up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654296" y="4005072"/>
            <a:ext cx="2880360" cy="77724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</a:pPr>
            <a:r>
              <a:rPr sz="1150" b="0">
                <a:solidFill>
                  <a:srgbClr val="8F3F24"/>
                </a:solidFill>
                <a:latin typeface="Karla"/>
              </a:rPr>
              <a:t>One statement on the board, and there is no right answer to it.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010144" y="2523744"/>
            <a:ext cx="3246120" cy="2240280"/>
          </a:xfrm>
          <a:prstGeom prst="roundRect">
            <a:avLst>
              <a:gd name="adj" fmla="val 5714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B5502F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21" name="Picture 20" descr="icon-ol-stan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76588" y="2743200"/>
            <a:ext cx="713232" cy="713232"/>
          </a:xfrm>
          <a:prstGeom prst="rect">
            <a:avLst/>
          </a:prstGeom>
        </p:spPr>
      </p:pic>
      <p:sp>
        <p:nvSpPr>
          <p:cNvPr id="22" name="Oval 21"/>
          <p:cNvSpPr/>
          <p:nvPr/>
        </p:nvSpPr>
        <p:spPr>
          <a:xfrm>
            <a:off x="9779508" y="3246120"/>
            <a:ext cx="310896" cy="310896"/>
          </a:xfrm>
          <a:prstGeom prst="ellipse">
            <a:avLst/>
          </a:prstGeom>
          <a:solidFill>
            <a:srgbClr val="B5502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9779508" y="3287268"/>
            <a:ext cx="310896" cy="2286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00" b="1">
                <a:solidFill>
                  <a:srgbClr val="FFFDF7"/>
                </a:solidFill>
                <a:latin typeface="Karla"/>
              </a:rPr>
              <a:t>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47304" y="3566159"/>
            <a:ext cx="2971800" cy="4572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500" b="1">
                <a:solidFill>
                  <a:srgbClr val="B5502F"/>
                </a:solidFill>
                <a:latin typeface="Karla"/>
              </a:rPr>
              <a:t>Everyone picks a spot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193023" y="4005072"/>
            <a:ext cx="2880360" cy="77724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</a:pPr>
            <a:r>
              <a:rPr sz="1150" b="0">
                <a:solidFill>
                  <a:srgbClr val="8F3F24"/>
                </a:solidFill>
                <a:latin typeface="Karla"/>
              </a:rPr>
              <a:t>Stand anywhere between the two signs, then two or three people say why.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3310128" y="4956048"/>
            <a:ext cx="5568696" cy="1005840"/>
          </a:xfrm>
          <a:prstGeom prst="roundRect">
            <a:avLst>
              <a:gd name="adj" fmla="val 10909"/>
            </a:avLst>
          </a:prstGeom>
          <a:solidFill>
            <a:srgbClr val="B85B3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3538728" y="5029200"/>
            <a:ext cx="5111496" cy="56692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600" b="0">
                <a:solidFill>
                  <a:srgbClr val="FFFDF7"/>
                </a:solidFill>
                <a:latin typeface="Libre Caslon Display"/>
              </a:rPr>
              <a:t>“Hard work matters more than talent.”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538728" y="5559552"/>
            <a:ext cx="5111496" cy="2926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050" b="0">
                <a:solidFill>
                  <a:srgbClr val="ECCFC4"/>
                </a:solidFill>
                <a:latin typeface="Karla"/>
              </a:rPr>
              <a:t>The first of five statements in these slides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14400" y="6089904"/>
            <a:ext cx="10332720" cy="2743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00" b="0">
                <a:solidFill>
                  <a:srgbClr val="C0876C"/>
                </a:solidFill>
                <a:latin typeface="Karla"/>
              </a:rPr>
              <a:t>Needs: the two signs from the resource pack, on walls at opposite ends of the room.</a:t>
            </a:r>
          </a:p>
        </p:txBody>
      </p:sp>
      <p:pic>
        <p:nvPicPr>
          <p:cNvPr id="30" name="Picture 29" descr="logo-mark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" y="6400800"/>
            <a:ext cx="173736" cy="201168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0">
                <a:solidFill>
                  <a:srgbClr val="C0876C"/>
                </a:solidFill>
                <a:latin typeface="Libre Caslon Display"/>
              </a:rPr>
              <a:t>The Pastoral Guide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365760"/>
            <a:ext cx="12191695" cy="2926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50" b="1" spc="160">
                <a:solidFill>
                  <a:srgbClr val="B85B3C"/>
                </a:solidFill>
                <a:latin typeface="Karla"/>
              </a:rPr>
              <a:t>THE OPINION LINE  ·  VOLUME ONE  ·  STATEMENT 1 OF 5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14400" y="1234440"/>
            <a:ext cx="10360152" cy="4069080"/>
          </a:xfrm>
          <a:prstGeom prst="roundRect">
            <a:avLst>
              <a:gd name="adj" fmla="val 4044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B5502F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417320" y="1463040"/>
            <a:ext cx="9354312" cy="2377440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15000"/>
              </a:lnSpc>
            </a:pPr>
            <a:r>
              <a:rPr sz="3400" b="1">
                <a:solidFill>
                  <a:srgbClr val="B5502F"/>
                </a:solidFill>
                <a:latin typeface="Libre Caslon Display"/>
              </a:rPr>
              <a:t>Hard work matters more than talent.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103120" y="4069080"/>
            <a:ext cx="7982712" cy="32004"/>
          </a:xfrm>
          <a:prstGeom prst="roundRect">
            <a:avLst>
              <a:gd name="adj" fmla="val 48571"/>
            </a:avLst>
          </a:prstGeom>
          <a:solidFill>
            <a:srgbClr val="ECCFC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Oval 6"/>
          <p:cNvSpPr/>
          <p:nvPr/>
        </p:nvSpPr>
        <p:spPr>
          <a:xfrm>
            <a:off x="2057400" y="4027932"/>
            <a:ext cx="118872" cy="118872"/>
          </a:xfrm>
          <a:prstGeom prst="ellipse">
            <a:avLst/>
          </a:prstGeom>
          <a:solidFill>
            <a:srgbClr val="B85B3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10040111" y="4027932"/>
            <a:ext cx="118872" cy="118872"/>
          </a:xfrm>
          <a:prstGeom prst="ellipse">
            <a:avLst/>
          </a:prstGeom>
          <a:solidFill>
            <a:srgbClr val="B85B3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2057400" y="4251960"/>
            <a:ext cx="2743200" cy="2743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250" b="1" spc="140">
                <a:solidFill>
                  <a:srgbClr val="B85B3C"/>
                </a:solidFill>
                <a:latin typeface="Karla"/>
              </a:rPr>
              <a:t>AGREE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88351" y="4251960"/>
            <a:ext cx="2743200" cy="2743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r"/>
            <a:r>
              <a:rPr sz="1250" b="1" spc="140">
                <a:solidFill>
                  <a:srgbClr val="B85B3C"/>
                </a:solidFill>
                <a:latin typeface="Karla"/>
              </a:rPr>
              <a:t>DISAGREE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0" y="5852160"/>
            <a:ext cx="12191695" cy="36576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0">
                <a:solidFill>
                  <a:srgbClr val="8F3F24"/>
                </a:solidFill>
                <a:latin typeface="Karla"/>
              </a:rPr>
              <a:t>Stand anywhere between the two signs. The middle counts.</a:t>
            </a:r>
          </a:p>
        </p:txBody>
      </p:sp>
      <p:pic>
        <p:nvPicPr>
          <p:cNvPr id="12" name="Picture 11" descr="logo-mar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6400800"/>
            <a:ext cx="173736" cy="20116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0">
                <a:solidFill>
                  <a:srgbClr val="C0876C"/>
                </a:solidFill>
                <a:latin typeface="Libre Caslon Display"/>
              </a:rPr>
              <a:t>The Pastoral Guide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365760"/>
            <a:ext cx="12191695" cy="2926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50" b="1" spc="160">
                <a:solidFill>
                  <a:srgbClr val="B85B3C"/>
                </a:solidFill>
                <a:latin typeface="Karla"/>
              </a:rPr>
              <a:t>THE OPINION LINE  ·  VOLUME ONE  ·  STATEMENT 2 OF 5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14400" y="1234440"/>
            <a:ext cx="10360152" cy="4069080"/>
          </a:xfrm>
          <a:prstGeom prst="roundRect">
            <a:avLst>
              <a:gd name="adj" fmla="val 4044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B5502F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417320" y="1463040"/>
            <a:ext cx="9354312" cy="2377440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15000"/>
              </a:lnSpc>
            </a:pPr>
            <a:r>
              <a:rPr sz="3400" b="1">
                <a:solidFill>
                  <a:srgbClr val="B5502F"/>
                </a:solidFill>
                <a:latin typeface="Libre Caslon Display"/>
              </a:rPr>
              <a:t>Everyone in a group project should get the same mark.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103120" y="4069080"/>
            <a:ext cx="7982712" cy="32004"/>
          </a:xfrm>
          <a:prstGeom prst="roundRect">
            <a:avLst>
              <a:gd name="adj" fmla="val 48571"/>
            </a:avLst>
          </a:prstGeom>
          <a:solidFill>
            <a:srgbClr val="ECCFC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Oval 6"/>
          <p:cNvSpPr/>
          <p:nvPr/>
        </p:nvSpPr>
        <p:spPr>
          <a:xfrm>
            <a:off x="2057400" y="4027932"/>
            <a:ext cx="118872" cy="118872"/>
          </a:xfrm>
          <a:prstGeom prst="ellipse">
            <a:avLst/>
          </a:prstGeom>
          <a:solidFill>
            <a:srgbClr val="B85B3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10040111" y="4027932"/>
            <a:ext cx="118872" cy="118872"/>
          </a:xfrm>
          <a:prstGeom prst="ellipse">
            <a:avLst/>
          </a:prstGeom>
          <a:solidFill>
            <a:srgbClr val="B85B3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2057400" y="4251960"/>
            <a:ext cx="2743200" cy="2743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250" b="1" spc="140">
                <a:solidFill>
                  <a:srgbClr val="B85B3C"/>
                </a:solidFill>
                <a:latin typeface="Karla"/>
              </a:rPr>
              <a:t>AGREE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88351" y="4251960"/>
            <a:ext cx="2743200" cy="2743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r"/>
            <a:r>
              <a:rPr sz="1250" b="1" spc="140">
                <a:solidFill>
                  <a:srgbClr val="B85B3C"/>
                </a:solidFill>
                <a:latin typeface="Karla"/>
              </a:rPr>
              <a:t>DISAGREE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0" y="5852160"/>
            <a:ext cx="12191695" cy="36576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0">
                <a:solidFill>
                  <a:srgbClr val="8F3F24"/>
                </a:solidFill>
                <a:latin typeface="Karla"/>
              </a:rPr>
              <a:t>Stand anywhere between the two signs. The middle counts.</a:t>
            </a:r>
          </a:p>
        </p:txBody>
      </p:sp>
      <p:pic>
        <p:nvPicPr>
          <p:cNvPr id="12" name="Picture 11" descr="logo-mar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6400800"/>
            <a:ext cx="173736" cy="20116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0">
                <a:solidFill>
                  <a:srgbClr val="C0876C"/>
                </a:solidFill>
                <a:latin typeface="Libre Caslon Display"/>
              </a:rPr>
              <a:t>The Pastoral Guide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365760"/>
            <a:ext cx="12191695" cy="2926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50" b="1" spc="160">
                <a:solidFill>
                  <a:srgbClr val="B85B3C"/>
                </a:solidFill>
                <a:latin typeface="Karla"/>
              </a:rPr>
              <a:t>THE OPINION LINE  ·  VOLUME ONE  ·  STATEMENT 3 OF 5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14400" y="1234440"/>
            <a:ext cx="10360152" cy="4069080"/>
          </a:xfrm>
          <a:prstGeom prst="roundRect">
            <a:avLst>
              <a:gd name="adj" fmla="val 4044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B5502F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417320" y="1463040"/>
            <a:ext cx="9354312" cy="2377440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15000"/>
              </a:lnSpc>
            </a:pPr>
            <a:r>
              <a:rPr sz="3400" b="1">
                <a:solidFill>
                  <a:srgbClr val="B5502F"/>
                </a:solidFill>
                <a:latin typeface="Libre Caslon Display"/>
              </a:rPr>
              <a:t>You should always tell a friend the truth, even when it will upset them.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103120" y="4069080"/>
            <a:ext cx="7982712" cy="32004"/>
          </a:xfrm>
          <a:prstGeom prst="roundRect">
            <a:avLst>
              <a:gd name="adj" fmla="val 48571"/>
            </a:avLst>
          </a:prstGeom>
          <a:solidFill>
            <a:srgbClr val="ECCFC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Oval 6"/>
          <p:cNvSpPr/>
          <p:nvPr/>
        </p:nvSpPr>
        <p:spPr>
          <a:xfrm>
            <a:off x="2057400" y="4027932"/>
            <a:ext cx="118872" cy="118872"/>
          </a:xfrm>
          <a:prstGeom prst="ellipse">
            <a:avLst/>
          </a:prstGeom>
          <a:solidFill>
            <a:srgbClr val="B85B3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10040111" y="4027932"/>
            <a:ext cx="118872" cy="118872"/>
          </a:xfrm>
          <a:prstGeom prst="ellipse">
            <a:avLst/>
          </a:prstGeom>
          <a:solidFill>
            <a:srgbClr val="B85B3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2057400" y="4251960"/>
            <a:ext cx="2743200" cy="2743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250" b="1" spc="140">
                <a:solidFill>
                  <a:srgbClr val="B85B3C"/>
                </a:solidFill>
                <a:latin typeface="Karla"/>
              </a:rPr>
              <a:t>AGREE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88351" y="4251960"/>
            <a:ext cx="2743200" cy="2743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r"/>
            <a:r>
              <a:rPr sz="1250" b="1" spc="140">
                <a:solidFill>
                  <a:srgbClr val="B85B3C"/>
                </a:solidFill>
                <a:latin typeface="Karla"/>
              </a:rPr>
              <a:t>DISAGREE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0" y="5852160"/>
            <a:ext cx="12191695" cy="36576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0">
                <a:solidFill>
                  <a:srgbClr val="8F3F24"/>
                </a:solidFill>
                <a:latin typeface="Karla"/>
              </a:rPr>
              <a:t>Stand anywhere between the two signs. The middle counts.</a:t>
            </a:r>
          </a:p>
        </p:txBody>
      </p:sp>
      <p:pic>
        <p:nvPicPr>
          <p:cNvPr id="12" name="Picture 11" descr="logo-mar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6400800"/>
            <a:ext cx="173736" cy="20116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0">
                <a:solidFill>
                  <a:srgbClr val="C0876C"/>
                </a:solidFill>
                <a:latin typeface="Libre Caslon Display"/>
              </a:rPr>
              <a:t>The Pastoral Guide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365760"/>
            <a:ext cx="12191695" cy="2926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50" b="1" spc="160">
                <a:solidFill>
                  <a:srgbClr val="B85B3C"/>
                </a:solidFill>
                <a:latin typeface="Karla"/>
              </a:rPr>
              <a:t>THE OPINION LINE  ·  VOLUME ONE  ·  STATEMENT 4 OF 5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14400" y="1234440"/>
            <a:ext cx="10360152" cy="4069080"/>
          </a:xfrm>
          <a:prstGeom prst="roundRect">
            <a:avLst>
              <a:gd name="adj" fmla="val 4044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B5502F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417320" y="1463040"/>
            <a:ext cx="9354312" cy="2377440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15000"/>
              </a:lnSpc>
            </a:pPr>
            <a:r>
              <a:rPr sz="3400" b="1">
                <a:solidFill>
                  <a:srgbClr val="B5502F"/>
                </a:solidFill>
                <a:latin typeface="Libre Caslon Display"/>
              </a:rPr>
              <a:t>It is better to be liked than to be respected.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103120" y="4069080"/>
            <a:ext cx="7982712" cy="32004"/>
          </a:xfrm>
          <a:prstGeom prst="roundRect">
            <a:avLst>
              <a:gd name="adj" fmla="val 48571"/>
            </a:avLst>
          </a:prstGeom>
          <a:solidFill>
            <a:srgbClr val="ECCFC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Oval 6"/>
          <p:cNvSpPr/>
          <p:nvPr/>
        </p:nvSpPr>
        <p:spPr>
          <a:xfrm>
            <a:off x="2057400" y="4027932"/>
            <a:ext cx="118872" cy="118872"/>
          </a:xfrm>
          <a:prstGeom prst="ellipse">
            <a:avLst/>
          </a:prstGeom>
          <a:solidFill>
            <a:srgbClr val="B85B3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10040111" y="4027932"/>
            <a:ext cx="118872" cy="118872"/>
          </a:xfrm>
          <a:prstGeom prst="ellipse">
            <a:avLst/>
          </a:prstGeom>
          <a:solidFill>
            <a:srgbClr val="B85B3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2057400" y="4251960"/>
            <a:ext cx="2743200" cy="2743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250" b="1" spc="140">
                <a:solidFill>
                  <a:srgbClr val="B85B3C"/>
                </a:solidFill>
                <a:latin typeface="Karla"/>
              </a:rPr>
              <a:t>AGREE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88351" y="4251960"/>
            <a:ext cx="2743200" cy="2743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r"/>
            <a:r>
              <a:rPr sz="1250" b="1" spc="140">
                <a:solidFill>
                  <a:srgbClr val="B85B3C"/>
                </a:solidFill>
                <a:latin typeface="Karla"/>
              </a:rPr>
              <a:t>DISAGREE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0" y="5852160"/>
            <a:ext cx="12191695" cy="36576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0">
                <a:solidFill>
                  <a:srgbClr val="8F3F24"/>
                </a:solidFill>
                <a:latin typeface="Karla"/>
              </a:rPr>
              <a:t>Stand anywhere between the two signs. The middle counts.</a:t>
            </a:r>
          </a:p>
        </p:txBody>
      </p:sp>
      <p:pic>
        <p:nvPicPr>
          <p:cNvPr id="12" name="Picture 11" descr="logo-mar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6400800"/>
            <a:ext cx="173736" cy="20116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0">
                <a:solidFill>
                  <a:srgbClr val="C0876C"/>
                </a:solidFill>
                <a:latin typeface="Libre Caslon Display"/>
              </a:rPr>
              <a:t>The Pastoral Guide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365760"/>
            <a:ext cx="12191695" cy="2926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50" b="1" spc="160">
                <a:solidFill>
                  <a:srgbClr val="B85B3C"/>
                </a:solidFill>
                <a:latin typeface="Karla"/>
              </a:rPr>
              <a:t>THE OPINION LINE  ·  VOLUME ONE  ·  STATEMENT 5 OF 5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14400" y="1234440"/>
            <a:ext cx="10360152" cy="4069080"/>
          </a:xfrm>
          <a:prstGeom prst="roundRect">
            <a:avLst>
              <a:gd name="adj" fmla="val 4044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B5502F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417320" y="1463040"/>
            <a:ext cx="9354312" cy="2377440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15000"/>
              </a:lnSpc>
            </a:pPr>
            <a:r>
              <a:rPr sz="3400" b="1">
                <a:solidFill>
                  <a:srgbClr val="B5502F"/>
                </a:solidFill>
                <a:latin typeface="Libre Caslon Display"/>
              </a:rPr>
              <a:t>People can change.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103120" y="4069080"/>
            <a:ext cx="7982712" cy="32004"/>
          </a:xfrm>
          <a:prstGeom prst="roundRect">
            <a:avLst>
              <a:gd name="adj" fmla="val 48571"/>
            </a:avLst>
          </a:prstGeom>
          <a:solidFill>
            <a:srgbClr val="ECCFC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Oval 6"/>
          <p:cNvSpPr/>
          <p:nvPr/>
        </p:nvSpPr>
        <p:spPr>
          <a:xfrm>
            <a:off x="2057400" y="4027932"/>
            <a:ext cx="118872" cy="118872"/>
          </a:xfrm>
          <a:prstGeom prst="ellipse">
            <a:avLst/>
          </a:prstGeom>
          <a:solidFill>
            <a:srgbClr val="B85B3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10040111" y="4027932"/>
            <a:ext cx="118872" cy="118872"/>
          </a:xfrm>
          <a:prstGeom prst="ellipse">
            <a:avLst/>
          </a:prstGeom>
          <a:solidFill>
            <a:srgbClr val="B85B3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2057400" y="4251960"/>
            <a:ext cx="2743200" cy="2743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250" b="1" spc="140">
                <a:solidFill>
                  <a:srgbClr val="B85B3C"/>
                </a:solidFill>
                <a:latin typeface="Karla"/>
              </a:rPr>
              <a:t>AGREE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88351" y="4251960"/>
            <a:ext cx="2743200" cy="2743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r"/>
            <a:r>
              <a:rPr sz="1250" b="1" spc="140">
                <a:solidFill>
                  <a:srgbClr val="B85B3C"/>
                </a:solidFill>
                <a:latin typeface="Karla"/>
              </a:rPr>
              <a:t>DISAGREE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0" y="5852160"/>
            <a:ext cx="12191695" cy="36576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0">
                <a:solidFill>
                  <a:srgbClr val="8F3F24"/>
                </a:solidFill>
                <a:latin typeface="Karla"/>
              </a:rPr>
              <a:t>Stand anywhere between the two signs. The middle counts.</a:t>
            </a:r>
          </a:p>
        </p:txBody>
      </p:sp>
      <p:pic>
        <p:nvPicPr>
          <p:cNvPr id="12" name="Picture 11" descr="logo-mar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6400800"/>
            <a:ext cx="173736" cy="20116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0">
                <a:solidFill>
                  <a:srgbClr val="C0876C"/>
                </a:solidFill>
                <a:latin typeface="Libre Caslon Display"/>
              </a:rPr>
              <a:t>The Pastoral Guide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384048"/>
            <a:ext cx="12191695" cy="2926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50" b="1" spc="160">
                <a:solidFill>
                  <a:srgbClr val="B85B3C"/>
                </a:solidFill>
                <a:latin typeface="Karla"/>
              </a:rPr>
              <a:t>THE OPINION LINE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658368"/>
            <a:ext cx="12191695" cy="77724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4000" b="1">
                <a:solidFill>
                  <a:srgbClr val="B5502F"/>
                </a:solidFill>
                <a:latin typeface="Libre Caslon Display"/>
              </a:rPr>
              <a:t>Your statement next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97280" y="1517904"/>
            <a:ext cx="9966960" cy="6583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sz="1700" b="0">
                <a:solidFill>
                  <a:srgbClr val="8F3F24"/>
                </a:solidFill>
                <a:latin typeface="Karla"/>
              </a:rPr>
              <a:t>Five statements in these slides, and five more in the resource pack.</a:t>
            </a:r>
            <a:br/>
            <a:r>
              <a:rPr sz="1700" b="0">
                <a:solidFill>
                  <a:srgbClr val="8F3F24"/>
                </a:solidFill>
                <a:latin typeface="Karla"/>
              </a:rPr>
              <a:t>After those, they come from you.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32688" y="2212848"/>
            <a:ext cx="3246120" cy="2468880"/>
          </a:xfrm>
          <a:prstGeom prst="roundRect">
            <a:avLst>
              <a:gd name="adj" fmla="val 5185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B5502F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icon-ol-ide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9132" y="2432304"/>
            <a:ext cx="713232" cy="713232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2702052" y="2935224"/>
            <a:ext cx="310896" cy="310896"/>
          </a:xfrm>
          <a:prstGeom prst="ellipse">
            <a:avLst/>
          </a:prstGeom>
          <a:solidFill>
            <a:srgbClr val="B5502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2702052" y="2976372"/>
            <a:ext cx="310896" cy="2286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00" b="1">
                <a:solidFill>
                  <a:srgbClr val="FFFDF7"/>
                </a:solidFill>
                <a:latin typeface="Karla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9848" y="3255263"/>
            <a:ext cx="2971800" cy="4572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500" b="1">
                <a:solidFill>
                  <a:srgbClr val="B5502F"/>
                </a:solidFill>
                <a:latin typeface="Karla"/>
              </a:rPr>
              <a:t>Think of a statement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15568" y="3694176"/>
            <a:ext cx="2880360" cy="77724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</a:pPr>
            <a:r>
              <a:rPr sz="1150" b="0">
                <a:solidFill>
                  <a:srgbClr val="8F3F24"/>
                </a:solidFill>
                <a:latin typeface="Karla"/>
              </a:rPr>
              <a:t>Something this form would really disagree about.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471416" y="2212848"/>
            <a:ext cx="3246120" cy="2468880"/>
          </a:xfrm>
          <a:prstGeom prst="roundRect">
            <a:avLst>
              <a:gd name="adj" fmla="val 5185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B5502F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3" name="Picture 12" descr="icon-ol-balanc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7859" y="2432304"/>
            <a:ext cx="713232" cy="713232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6240779" y="2935224"/>
            <a:ext cx="310896" cy="310896"/>
          </a:xfrm>
          <a:prstGeom prst="ellipse">
            <a:avLst/>
          </a:prstGeom>
          <a:solidFill>
            <a:srgbClr val="B5502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6240779" y="2976372"/>
            <a:ext cx="310896" cy="2286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00" b="1">
                <a:solidFill>
                  <a:srgbClr val="FFFDF7"/>
                </a:solidFill>
                <a:latin typeface="Karla"/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08576" y="3255263"/>
            <a:ext cx="2971800" cy="4572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500" b="1">
                <a:solidFill>
                  <a:srgbClr val="B5502F"/>
                </a:solidFill>
                <a:latin typeface="Karla"/>
              </a:rPr>
              <a:t>Check both ends work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654296" y="3694176"/>
            <a:ext cx="2880360" cy="77724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</a:pPr>
            <a:r>
              <a:rPr sz="1150" b="0">
                <a:solidFill>
                  <a:srgbClr val="8F3F24"/>
                </a:solidFill>
                <a:latin typeface="Karla"/>
              </a:rPr>
              <a:t>If everybody agrees, it is a fact rather than a statement.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010144" y="2212848"/>
            <a:ext cx="3246120" cy="2468880"/>
          </a:xfrm>
          <a:prstGeom prst="roundRect">
            <a:avLst>
              <a:gd name="adj" fmla="val 5185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B5502F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9" name="Picture 18" descr="icon-ol-sen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76588" y="2432304"/>
            <a:ext cx="713232" cy="713232"/>
          </a:xfrm>
          <a:prstGeom prst="rect">
            <a:avLst/>
          </a:prstGeom>
        </p:spPr>
      </p:pic>
      <p:sp>
        <p:nvSpPr>
          <p:cNvPr id="20" name="Oval 19"/>
          <p:cNvSpPr/>
          <p:nvPr/>
        </p:nvSpPr>
        <p:spPr>
          <a:xfrm>
            <a:off x="9779508" y="2935224"/>
            <a:ext cx="310896" cy="310896"/>
          </a:xfrm>
          <a:prstGeom prst="ellipse">
            <a:avLst/>
          </a:prstGeom>
          <a:solidFill>
            <a:srgbClr val="B5502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779508" y="2976372"/>
            <a:ext cx="310896" cy="2286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00" b="1">
                <a:solidFill>
                  <a:srgbClr val="FFFDF7"/>
                </a:solidFill>
                <a:latin typeface="Karla"/>
              </a:rPr>
              <a:t>3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47304" y="3255263"/>
            <a:ext cx="2971800" cy="4572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500" b="1">
                <a:solidFill>
                  <a:srgbClr val="B5502F"/>
                </a:solidFill>
                <a:latin typeface="Karla"/>
              </a:rPr>
              <a:t>Bring it to your tutor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93023" y="3694176"/>
            <a:ext cx="2880360" cy="77724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</a:pPr>
            <a:r>
              <a:rPr sz="1150" b="0">
                <a:solidFill>
                  <a:srgbClr val="8F3F24"/>
                </a:solidFill>
                <a:latin typeface="Karla"/>
              </a:rPr>
              <a:t>One of them goes up on the board the next morning.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14400" y="5120640"/>
            <a:ext cx="10332720" cy="4572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900" b="0">
                <a:solidFill>
                  <a:srgbClr val="B5502F"/>
                </a:solidFill>
                <a:latin typeface="Libre Caslon Display"/>
              </a:rPr>
              <a:t>The best statements are the ones you are not sure about yourself.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14400" y="6053328"/>
            <a:ext cx="10332720" cy="2743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00" b="0">
                <a:solidFill>
                  <a:srgbClr val="C0876C"/>
                </a:solidFill>
                <a:latin typeface="Karla"/>
              </a:rPr>
              <a:t>Needs: nothing new. Five more statements are in the resource pack.</a:t>
            </a:r>
          </a:p>
        </p:txBody>
      </p:sp>
      <p:pic>
        <p:nvPicPr>
          <p:cNvPr id="26" name="Picture 25" descr="logo-mark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" y="6400800"/>
            <a:ext cx="173736" cy="201168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0">
                <a:solidFill>
                  <a:srgbClr val="C0876C"/>
                </a:solidFill>
                <a:latin typeface="Libre Caslon Display"/>
              </a:rPr>
              <a:t>The Pastoral Guide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