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29184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8E6398"/>
                </a:solidFill>
                <a:latin typeface="Karla"/>
              </a:rPr>
              <a:t>MORNING REGISTRATION ACTIVITIES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03504"/>
            <a:ext cx="12191695" cy="7315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4000" b="1">
                <a:solidFill>
                  <a:srgbClr val="82558B"/>
                </a:solidFill>
                <a:latin typeface="Libre Caslon Display"/>
              </a:rPr>
              <a:t>The Register Reply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135727" y="1408176"/>
            <a:ext cx="1920240" cy="365760"/>
          </a:xfrm>
          <a:prstGeom prst="roundRect">
            <a:avLst>
              <a:gd name="adj" fmla="val 50000"/>
            </a:avLst>
          </a:prstGeom>
          <a:solidFill>
            <a:srgbClr val="8E639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135727" y="1490472"/>
            <a:ext cx="1920240" cy="256032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 spc="100">
                <a:solidFill>
                  <a:srgbClr val="FFFDF7"/>
                </a:solidFill>
                <a:latin typeface="Karla"/>
              </a:rPr>
              <a:t>VOLUME 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280" y="1956816"/>
            <a:ext cx="9966960" cy="420624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700" b="0">
                <a:solidFill>
                  <a:srgbClr val="6F4A78"/>
                </a:solidFill>
                <a:latin typeface="Karla"/>
              </a:rPr>
              <a:t>When your name is called, answer the question on the board instead of saying “here”.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32688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icon-boar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132" y="2743200"/>
            <a:ext cx="713232" cy="71323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702052" y="3246120"/>
            <a:ext cx="310896" cy="310896"/>
          </a:xfrm>
          <a:prstGeom prst="ellipse">
            <a:avLst/>
          </a:prstGeom>
          <a:solidFill>
            <a:srgbClr val="82558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2702052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9848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82558B"/>
                </a:solidFill>
                <a:latin typeface="Karla"/>
              </a:rPr>
              <a:t>A question goes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15568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6F4A78"/>
                </a:solidFill>
                <a:latin typeface="Karla"/>
              </a:rPr>
              <a:t>One question on the board before the register starts.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471416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icon-regist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7859" y="2743200"/>
            <a:ext cx="713232" cy="71323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240779" y="3246120"/>
            <a:ext cx="310896" cy="310896"/>
          </a:xfrm>
          <a:prstGeom prst="ellipse">
            <a:avLst/>
          </a:prstGeom>
          <a:solidFill>
            <a:srgbClr val="82558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240779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08576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82558B"/>
                </a:solidFill>
                <a:latin typeface="Karla"/>
              </a:rPr>
              <a:t>The register runs as usual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54296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6F4A78"/>
                </a:solidFill>
                <a:latin typeface="Karla"/>
              </a:rPr>
              <a:t>Same order, same pace, nothing else changes.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10144" y="2523744"/>
            <a:ext cx="3246120" cy="2240280"/>
          </a:xfrm>
          <a:prstGeom prst="roundRect">
            <a:avLst>
              <a:gd name="adj" fmla="val 5714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1" name="Picture 20" descr="icon-spea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6588" y="2743200"/>
            <a:ext cx="713232" cy="71323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9779508" y="3246120"/>
            <a:ext cx="310896" cy="310896"/>
          </a:xfrm>
          <a:prstGeom prst="ellipse">
            <a:avLst/>
          </a:prstGeom>
          <a:solidFill>
            <a:srgbClr val="82558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779508" y="3287268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47304" y="3566159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82558B"/>
                </a:solidFill>
                <a:latin typeface="Karla"/>
              </a:rPr>
              <a:t>You answer the question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93023" y="4005072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6F4A78"/>
                </a:solidFill>
                <a:latin typeface="Karla"/>
              </a:rPr>
              <a:t>Say your answer instead of “here”. A word or two is plenty.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566160" y="4956048"/>
            <a:ext cx="5056632" cy="1005840"/>
          </a:xfrm>
          <a:prstGeom prst="roundRect">
            <a:avLst>
              <a:gd name="adj" fmla="val 10909"/>
            </a:avLst>
          </a:prstGeom>
          <a:solidFill>
            <a:srgbClr val="8E639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3794760" y="5029200"/>
            <a:ext cx="4599432" cy="56692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600" b="0">
                <a:solidFill>
                  <a:srgbClr val="FFFDF7"/>
                </a:solidFill>
                <a:latin typeface="Libre Caslon Display"/>
              </a:rPr>
              <a:t>“One word for how today feels so far.”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94760" y="5559552"/>
            <a:ext cx="4599432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050" b="0">
                <a:solidFill>
                  <a:srgbClr val="DCC9E0"/>
                </a:solidFill>
                <a:latin typeface="Karla"/>
              </a:rPr>
              <a:t>The first of five questions in these slides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14400" y="6089904"/>
            <a:ext cx="1033272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0">
                <a:solidFill>
                  <a:srgbClr val="A98CB0"/>
                </a:solidFill>
                <a:latin typeface="Karla"/>
              </a:rPr>
              <a:t>Needs: nothing to print. The five questions are already here, one to a slide.</a:t>
            </a:r>
          </a:p>
        </p:txBody>
      </p:sp>
      <p:pic>
        <p:nvPicPr>
          <p:cNvPr id="30" name="Picture 29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A98CB0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8E6398"/>
                </a:solidFill>
                <a:latin typeface="Karla"/>
              </a:rPr>
              <a:t>THE REGISTER REPLY  ·  VOLUME ONE  ·  QUESTION 1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143000"/>
            <a:ext cx="10360152" cy="4434840"/>
          </a:xfrm>
          <a:prstGeom prst="roundRect">
            <a:avLst>
              <a:gd name="adj" fmla="val 3711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600200"/>
            <a:ext cx="9354312" cy="3520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82558B"/>
                </a:solidFill>
                <a:latin typeface="Libre Caslon Display"/>
              </a:rPr>
              <a:t>One word for how today feels so far.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6F4A78"/>
                </a:solidFill>
                <a:latin typeface="Karla"/>
              </a:rPr>
              <a:t>One word or a short phrase is plenty. “Here” is always fine.</a:t>
            </a:r>
          </a:p>
        </p:txBody>
      </p:sp>
      <p:pic>
        <p:nvPicPr>
          <p:cNvPr id="7" name="Picture 6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A98CB0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8E6398"/>
                </a:solidFill>
                <a:latin typeface="Karla"/>
              </a:rPr>
              <a:t>THE REGISTER REPLY  ·  VOLUME ONE  ·  QUESTION 2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143000"/>
            <a:ext cx="10360152" cy="4434840"/>
          </a:xfrm>
          <a:prstGeom prst="roundRect">
            <a:avLst>
              <a:gd name="adj" fmla="val 3711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600200"/>
            <a:ext cx="9354312" cy="3520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82558B"/>
                </a:solidFill>
                <a:latin typeface="Libre Caslon Display"/>
              </a:rPr>
              <a:t>What is one thing you are looking forward to today?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6F4A78"/>
                </a:solidFill>
                <a:latin typeface="Karla"/>
              </a:rPr>
              <a:t>One word or a short phrase is plenty. “Here” is always fine.</a:t>
            </a:r>
          </a:p>
        </p:txBody>
      </p:sp>
      <p:pic>
        <p:nvPicPr>
          <p:cNvPr id="7" name="Picture 6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A98CB0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8E6398"/>
                </a:solidFill>
                <a:latin typeface="Karla"/>
              </a:rPr>
              <a:t>THE REGISTER REPLY  ·  VOLUME ONE  ·  QUESTION 3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143000"/>
            <a:ext cx="10360152" cy="4434840"/>
          </a:xfrm>
          <a:prstGeom prst="roundRect">
            <a:avLst>
              <a:gd name="adj" fmla="val 3711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600200"/>
            <a:ext cx="9354312" cy="3520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82558B"/>
                </a:solidFill>
                <a:latin typeface="Libre Caslon Display"/>
              </a:rPr>
              <a:t>Name something you are good at.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6F4A78"/>
                </a:solidFill>
                <a:latin typeface="Karla"/>
              </a:rPr>
              <a:t>One word or a short phrase is plenty. “Here” is always fine.</a:t>
            </a:r>
          </a:p>
        </p:txBody>
      </p:sp>
      <p:pic>
        <p:nvPicPr>
          <p:cNvPr id="7" name="Picture 6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A98CB0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8E6398"/>
                </a:solidFill>
                <a:latin typeface="Karla"/>
              </a:rPr>
              <a:t>THE REGISTER REPLY  ·  VOLUME ONE  ·  QUESTION 4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143000"/>
            <a:ext cx="10360152" cy="4434840"/>
          </a:xfrm>
          <a:prstGeom prst="roundRect">
            <a:avLst>
              <a:gd name="adj" fmla="val 3711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600200"/>
            <a:ext cx="9354312" cy="3520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82558B"/>
                </a:solidFill>
                <a:latin typeface="Libre Caslon Display"/>
              </a:rPr>
              <a:t>Say the name of someone who has helped you recently.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6F4A78"/>
                </a:solidFill>
                <a:latin typeface="Karla"/>
              </a:rPr>
              <a:t>One word or a short phrase is plenty. “Here” is always fine.</a:t>
            </a:r>
          </a:p>
        </p:txBody>
      </p:sp>
      <p:pic>
        <p:nvPicPr>
          <p:cNvPr id="7" name="Picture 6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A98CB0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65760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8E6398"/>
                </a:solidFill>
                <a:latin typeface="Karla"/>
              </a:rPr>
              <a:t>THE REGISTER REPLY  ·  VOLUME ONE  ·  QUESTION 5 OF 5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143000"/>
            <a:ext cx="10360152" cy="4434840"/>
          </a:xfrm>
          <a:prstGeom prst="roundRect">
            <a:avLst>
              <a:gd name="adj" fmla="val 3711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17320" y="1600200"/>
            <a:ext cx="9354312" cy="3520440"/>
          </a:xfrm>
          <a:prstGeom prst="rect">
            <a:avLst/>
          </a:prstGeom>
          <a:noFill/>
          <a:effectLst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sz="3400" b="1">
                <a:solidFill>
                  <a:srgbClr val="82558B"/>
                </a:solidFill>
                <a:latin typeface="Libre Caslon Display"/>
              </a:rPr>
              <a:t>What would make today a good day?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852160"/>
            <a:ext cx="12191695" cy="36576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400" b="0">
                <a:solidFill>
                  <a:srgbClr val="6F4A78"/>
                </a:solidFill>
                <a:latin typeface="Karla"/>
              </a:rPr>
              <a:t>One word or a short phrase is plenty. “Here” is always fine.</a:t>
            </a:r>
          </a:p>
        </p:txBody>
      </p:sp>
      <p:pic>
        <p:nvPicPr>
          <p:cNvPr id="7" name="Picture 6" descr="logo-ma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A98CB0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50" b="1" spc="160">
                <a:solidFill>
                  <a:srgbClr val="8E6398"/>
                </a:solidFill>
                <a:latin typeface="Karla"/>
              </a:rPr>
              <a:t>THE REGISTER REPLY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58368"/>
            <a:ext cx="12191695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4000" b="1">
                <a:solidFill>
                  <a:srgbClr val="82558B"/>
                </a:solidFill>
                <a:latin typeface="Libre Caslon Display"/>
              </a:rPr>
              <a:t>Your question next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" y="1517904"/>
            <a:ext cx="9966960" cy="6583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sz="1700" b="0">
                <a:solidFill>
                  <a:srgbClr val="6F4A78"/>
                </a:solidFill>
                <a:latin typeface="Karla"/>
              </a:rPr>
              <a:t>Five questions in these slides, and five more in the resource pack.</a:t>
            </a:r>
            <a:br/>
            <a:r>
              <a:rPr sz="1700" b="0">
                <a:solidFill>
                  <a:srgbClr val="6F4A78"/>
                </a:solidFill>
                <a:latin typeface="Karla"/>
              </a:rPr>
              <a:t>After those, they come from you.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32688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icon-ide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132" y="2432304"/>
            <a:ext cx="713232" cy="713232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702052" y="2935224"/>
            <a:ext cx="310896" cy="310896"/>
          </a:xfrm>
          <a:prstGeom prst="ellipse">
            <a:avLst/>
          </a:prstGeom>
          <a:solidFill>
            <a:srgbClr val="82558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2702052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9848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82558B"/>
                </a:solidFill>
                <a:latin typeface="Karla"/>
              </a:rPr>
              <a:t>Think of a question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15568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6F4A78"/>
                </a:solidFill>
                <a:latin typeface="Karla"/>
              </a:rPr>
              <a:t>Something you would like to hear thirty different answers to.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71416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3" name="Picture 12" descr="icon-everyon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7859" y="2432304"/>
            <a:ext cx="713232" cy="71323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240779" y="2935224"/>
            <a:ext cx="310896" cy="310896"/>
          </a:xfrm>
          <a:prstGeom prst="ellipse">
            <a:avLst/>
          </a:prstGeom>
          <a:solidFill>
            <a:srgbClr val="82558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240779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8576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82558B"/>
                </a:solidFill>
                <a:latin typeface="Karla"/>
              </a:rPr>
              <a:t>Check it works for all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54296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6F4A78"/>
                </a:solidFill>
                <a:latin typeface="Karla"/>
              </a:rPr>
              <a:t>It has to work for the quietest person in the room too.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010144" y="2212848"/>
            <a:ext cx="3246120" cy="2468880"/>
          </a:xfrm>
          <a:prstGeom prst="roundRect">
            <a:avLst>
              <a:gd name="adj" fmla="val 5185"/>
            </a:avLst>
          </a:prstGeom>
          <a:solidFill>
            <a:srgbClr val="FFFDF7"/>
          </a:solidFill>
          <a:ln>
            <a:noFill/>
          </a:ln>
          <a:effectLst/>
          <a:effectLst>
            <a:outerShdw blurRad="76200" dist="25400" dir="5400000" rotWithShape="0">
              <a:srgbClr val="82558B">
                <a:alpha val="14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9" name="Picture 18" descr="icon-se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6588" y="2432304"/>
            <a:ext cx="713232" cy="713232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9779508" y="2935224"/>
            <a:ext cx="310896" cy="310896"/>
          </a:xfrm>
          <a:prstGeom prst="ellipse">
            <a:avLst/>
          </a:prstGeom>
          <a:solidFill>
            <a:srgbClr val="82558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779508" y="2976372"/>
            <a:ext cx="310896" cy="2286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1">
                <a:solidFill>
                  <a:srgbClr val="FFFDF7"/>
                </a:solidFill>
                <a:latin typeface="Karla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47304" y="3255263"/>
            <a:ext cx="297180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500" b="1">
                <a:solidFill>
                  <a:srgbClr val="82558B"/>
                </a:solidFill>
                <a:latin typeface="Karla"/>
              </a:rPr>
              <a:t>Bring it to your tutor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93023" y="3694176"/>
            <a:ext cx="2880360" cy="77724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</a:pPr>
            <a:r>
              <a:rPr sz="1150" b="0">
                <a:solidFill>
                  <a:srgbClr val="6F4A78"/>
                </a:solidFill>
                <a:latin typeface="Karla"/>
              </a:rPr>
              <a:t>One of them goes up on the board the next morning.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5120640"/>
            <a:ext cx="10332720" cy="45720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900" b="0">
                <a:solidFill>
                  <a:srgbClr val="82558B"/>
                </a:solidFill>
                <a:latin typeface="Libre Caslon Display"/>
              </a:rPr>
              <a:t>A question you would answer honestly yourself is usually a good one.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4400" y="6053328"/>
            <a:ext cx="10332720" cy="274320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sz="1200" b="0">
                <a:solidFill>
                  <a:srgbClr val="A98CB0"/>
                </a:solidFill>
                <a:latin typeface="Karla"/>
              </a:rPr>
              <a:t>Needs: nothing to print. Five more questions are in the resource pack.</a:t>
            </a:r>
          </a:p>
        </p:txBody>
      </p:sp>
      <p:pic>
        <p:nvPicPr>
          <p:cNvPr id="26" name="Picture 25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6400800"/>
            <a:ext cx="173736" cy="20116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effectLst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sz="1050" b="0">
                <a:solidFill>
                  <a:srgbClr val="A98CB0"/>
                </a:solidFill>
                <a:latin typeface="Libre Caslon Display"/>
              </a:rPr>
              <a:t>The Pastoral Guide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