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2.png"/><Relationship Id="rId4" Type="http://schemas.openxmlformats.org/officeDocument/2006/relationships/image" Target="../media/image-4-2.png"/><Relationship Id="rId5" Type="http://schemas.openxmlformats.org/officeDocument/2006/relationships/image" Target="../media/image-4-2.png"/><Relationship Id="rId6" Type="http://schemas.openxmlformats.org/officeDocument/2006/relationships/image" Target="../media/image-4-2.png"/><Relationship Id="rId7" Type="http://schemas.openxmlformats.org/officeDocument/2006/relationships/image" Target="../media/image-4-2.png"/><Relationship Id="rId8" Type="http://schemas.openxmlformats.org/officeDocument/2006/relationships/image" Target="../media/image-4-2.png"/><Relationship Id="rId9" Type="http://schemas.openxmlformats.org/officeDocument/2006/relationships/image" Target="../media/image-4-2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image" Target="../media/image-8-5.png"/><Relationship Id="rId6" Type="http://schemas.openxmlformats.org/officeDocument/2006/relationships/image" Target="../media/image-8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image" Target="../media/image-9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1-4.png"/><Relationship Id="rId5" Type="http://schemas.openxmlformats.org/officeDocument/2006/relationships/image" Target="../media/image-1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3017520"/>
            <a:ext cx="5120640" cy="5120640"/>
          </a:xfrm>
          <a:prstGeom prst="ellipse">
            <a:avLst/>
          </a:prstGeom>
          <a:solidFill>
            <a:srgbClr val="E4B493"/>
          </a:solidFill>
          <a:ln/>
        </p:spPr>
        <p:txBody>
          <a:bodyPr/>
          <a:p/>
        </p:txBody>
      </p:sp>
      <p:sp>
        <p:nvSpPr>
          <p:cNvPr id="3" name="Shape 1"/>
          <p:cNvSpPr/>
          <p:nvPr/>
        </p:nvSpPr>
        <p:spPr>
          <a:xfrm>
            <a:off x="9692640" y="3931920"/>
            <a:ext cx="3291840" cy="32918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4" name="Image 0" descr="/home/claude/work/who-i-strive-to-be/build/icons/handshelping_terracotta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15600" y="4800600"/>
            <a:ext cx="1371600" cy="1371600"/>
          </a:xfrm>
          <a:prstGeom prst="rect">
            <a:avLst/>
          </a:prstGeom>
        </p:spPr>
      </p:pic>
      <p:pic>
        <p:nvPicPr>
          <p:cNvPr id="5" name="Image 1" descr="/home/claude/work/logo-assets/logo-icon-cro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7" name="Text 3"/>
          <p:cNvSpPr txBox="1"/>
          <p:nvPr/>
        </p:nvSpPr>
        <p:spPr>
          <a:xfrm>
            <a:off x="640080" y="214884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PASTORAL PROJECTS RESOURCE</a:t>
            </a:r>
            <a:endParaRPr lang="en-US" sz="1300" dirty="0"/>
          </a:p>
        </p:txBody>
      </p:sp>
      <p:sp>
        <p:nvSpPr>
          <p:cNvPr id="8" name="Text 4"/>
          <p:cNvSpPr txBox="1"/>
          <p:nvPr/>
        </p:nvSpPr>
        <p:spPr>
          <a:xfrm>
            <a:off x="566928" y="2487168"/>
            <a:ext cx="9601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Values in Action</a:t>
            </a:r>
            <a:endParaRPr lang="en-US" sz="4400" dirty="0"/>
          </a:p>
        </p:txBody>
      </p:sp>
      <p:sp>
        <p:nvSpPr>
          <p:cNvPr id="9" name="Text 5"/>
          <p:cNvSpPr txBox="1"/>
          <p:nvPr/>
        </p:nvSpPr>
        <p:spPr>
          <a:xfrm>
            <a:off x="640080" y="3429000"/>
            <a:ext cx="7955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i="1" dirty="0">
                <a:solidFill>
                  <a:srgbClr val="D38055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A role model, two values, and a week of service</a:t>
            </a:r>
            <a:endParaRPr lang="en-US" sz="2400" dirty="0"/>
          </a:p>
        </p:txBody>
      </p:sp>
      <p:sp>
        <p:nvSpPr>
          <p:cNvPr id="10" name="Text 6"/>
          <p:cNvSpPr txBox="1"/>
          <p:nvPr/>
        </p:nvSpPr>
        <p:spPr>
          <a:xfrm>
            <a:off x="658368" y="41605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 of 2  ·  one week of logging in between (adjust the length to fit your form)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5486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What we’ll cover today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1783080"/>
            <a:ext cx="10424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i="1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We don’t just admire role models from a distance. We can act on what makes them worth admiring. That’s what this project is: naming it, then doing something about it, for a week.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94360" y="2514600"/>
            <a:ext cx="841248" cy="841248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8" name="Image 1" descr="/home/claude/work/who-i-strive-to-be/build/icons/hear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60" y="2716500"/>
            <a:ext cx="437449" cy="437449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709928" y="2496312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Role models &amp; values</a:t>
            </a:r>
            <a:endParaRPr lang="en-US" sz="1700" dirty="0"/>
          </a:p>
        </p:txBody>
      </p:sp>
      <p:sp>
        <p:nvSpPr>
          <p:cNvPr id="10" name="Text 6"/>
          <p:cNvSpPr txBox="1"/>
          <p:nvPr/>
        </p:nvSpPr>
        <p:spPr>
          <a:xfrm>
            <a:off x="1709928" y="2825496"/>
            <a:ext cx="9052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Choose someone you admire, and name two values that make them who they are.</a:t>
            </a:r>
            <a:endParaRPr lang="en-US" sz="1300" dirty="0"/>
          </a:p>
        </p:txBody>
      </p:sp>
      <p:sp>
        <p:nvSpPr>
          <p:cNvPr id="11" name="Shape 7"/>
          <p:cNvSpPr/>
          <p:nvPr/>
        </p:nvSpPr>
        <p:spPr>
          <a:xfrm>
            <a:off x="594360" y="3502152"/>
            <a:ext cx="841248" cy="841248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12" name="Image 2" descr="/home/claude/work/who-i-strive-to-be/build/icons/tools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260" y="3704052"/>
            <a:ext cx="437449" cy="437449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1709928" y="3483864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Two ways to act</a:t>
            </a:r>
            <a:endParaRPr lang="en-US" sz="1700" dirty="0"/>
          </a:p>
        </p:txBody>
      </p:sp>
      <p:sp>
        <p:nvSpPr>
          <p:cNvPr id="14" name="Text 9"/>
          <p:cNvSpPr txBox="1"/>
          <p:nvPr/>
        </p:nvSpPr>
        <p:spPr>
          <a:xfrm>
            <a:off x="1709928" y="3813048"/>
            <a:ext cx="9052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small daily practice, or one lasting change you build. You choose which fits your values best.</a:t>
            </a:r>
            <a:endParaRPr lang="en-US" sz="1300" dirty="0"/>
          </a:p>
        </p:txBody>
      </p:sp>
      <p:sp>
        <p:nvSpPr>
          <p:cNvPr id="15" name="Shape 10"/>
          <p:cNvSpPr/>
          <p:nvPr/>
        </p:nvSpPr>
        <p:spPr>
          <a:xfrm>
            <a:off x="594360" y="4489704"/>
            <a:ext cx="841248" cy="841248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16" name="Image 3" descr="/home/claude/work/who-i-strive-to-be/build/icons/clipboard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260" y="4691604"/>
            <a:ext cx="437449" cy="437449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1709928" y="4471416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tracker</a:t>
            </a:r>
            <a:endParaRPr lang="en-US" sz="1700" dirty="0"/>
          </a:p>
        </p:txBody>
      </p:sp>
      <p:sp>
        <p:nvSpPr>
          <p:cNvPr id="18" name="Text 12"/>
          <p:cNvSpPr txBox="1"/>
          <p:nvPr/>
        </p:nvSpPr>
        <p:spPr>
          <a:xfrm>
            <a:off x="1709928" y="4800600"/>
            <a:ext cx="9052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Log what you did and how you’d prove it, every day for a week.</a:t>
            </a:r>
            <a:endParaRPr lang="en-US" sz="1300" dirty="0"/>
          </a:p>
        </p:txBody>
      </p:sp>
      <p:sp>
        <p:nvSpPr>
          <p:cNvPr id="19" name="Shape 13"/>
          <p:cNvSpPr/>
          <p:nvPr/>
        </p:nvSpPr>
        <p:spPr>
          <a:xfrm>
            <a:off x="594360" y="5477256"/>
            <a:ext cx="841248" cy="841248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20" name="Image 4" descr="/home/claude/work/who-i-strive-to-be/build/icons/microphone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260" y="5679156"/>
            <a:ext cx="437449" cy="437449"/>
          </a:xfrm>
          <a:prstGeom prst="rect">
            <a:avLst/>
          </a:prstGeom>
        </p:spPr>
      </p:pic>
      <p:sp>
        <p:nvSpPr>
          <p:cNvPr id="21" name="Text 14"/>
          <p:cNvSpPr txBox="1"/>
          <p:nvPr/>
        </p:nvSpPr>
        <p:spPr>
          <a:xfrm>
            <a:off x="1709928" y="5458968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Presentation day</a:t>
            </a:r>
            <a:endParaRPr lang="en-US" sz="1700" dirty="0"/>
          </a:p>
        </p:txBody>
      </p:sp>
      <p:sp>
        <p:nvSpPr>
          <p:cNvPr id="22" name="Text 15"/>
          <p:cNvSpPr txBox="1"/>
          <p:nvPr/>
        </p:nvSpPr>
        <p:spPr>
          <a:xfrm>
            <a:off x="1709928" y="5788152"/>
            <a:ext cx="9052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two-minute presentation to the form: your role model, your values, and what you actually did.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1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Choose Your Role Model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There’s no wrong answer here: family, a public figure, a friend, a character. Someone whose values you actually want to live by.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926080"/>
            <a:ext cx="365760" cy="36576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92608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80360"/>
            <a:ext cx="944849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Who is your role model, and how do you know them (personally, publicly, a book or film)?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1051560" y="4416552"/>
            <a:ext cx="10088575" cy="0"/>
          </a:xfrm>
          <a:prstGeom prst="line">
            <a:avLst/>
          </a:prstGeom>
          <a:noFill/>
          <a:ln w="12700">
            <a:solidFill>
              <a:srgbClr val="F4E6D9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4480560"/>
            <a:ext cx="365760" cy="36576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44805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4434840"/>
            <a:ext cx="944849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is it about them that you admire? Try to put it into words.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Write this into your Project Planner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NAMING WHAT YOU ADMIRE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Choose two values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1783080"/>
            <a:ext cx="10058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Now pick the two that best describe them, or use your own word if none of these quite fit.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594360" y="242316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8" name="Shape 5"/>
          <p:cNvSpPr/>
          <p:nvPr/>
        </p:nvSpPr>
        <p:spPr>
          <a:xfrm>
            <a:off x="1531620" y="260604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9" name="Image 1" descr="/home/claude/work/who-i-strive-to-be/build/icons/star_in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068" y="2761488"/>
            <a:ext cx="329184" cy="329184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685800" y="333756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Courage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3291840" y="242316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2" name="Shape 8"/>
          <p:cNvSpPr/>
          <p:nvPr/>
        </p:nvSpPr>
        <p:spPr>
          <a:xfrm>
            <a:off x="4229100" y="260604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13" name="Image 2" descr="/home/claude/work/who-i-strive-to-be/build/icons/star_ink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4548" y="2761488"/>
            <a:ext cx="329184" cy="329184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3383280" y="333756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Kindness</a:t>
            </a:r>
            <a:endParaRPr lang="en-US" sz="1500" dirty="0"/>
          </a:p>
        </p:txBody>
      </p:sp>
      <p:sp>
        <p:nvSpPr>
          <p:cNvPr id="15" name="Shape 10"/>
          <p:cNvSpPr/>
          <p:nvPr/>
        </p:nvSpPr>
        <p:spPr>
          <a:xfrm>
            <a:off x="5989320" y="242316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6" name="Shape 11"/>
          <p:cNvSpPr/>
          <p:nvPr/>
        </p:nvSpPr>
        <p:spPr>
          <a:xfrm>
            <a:off x="6926580" y="260604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17" name="Image 3" descr="/home/claude/work/who-i-strive-to-be/build/icons/star_ink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2028" y="2761488"/>
            <a:ext cx="329184" cy="329184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6080760" y="333756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Honesty</a:t>
            </a:r>
            <a:endParaRPr lang="en-US" sz="1500" dirty="0"/>
          </a:p>
        </p:txBody>
      </p:sp>
      <p:sp>
        <p:nvSpPr>
          <p:cNvPr id="19" name="Shape 13"/>
          <p:cNvSpPr/>
          <p:nvPr/>
        </p:nvSpPr>
        <p:spPr>
          <a:xfrm>
            <a:off x="8686800" y="242316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0" name="Shape 14"/>
          <p:cNvSpPr/>
          <p:nvPr/>
        </p:nvSpPr>
        <p:spPr>
          <a:xfrm>
            <a:off x="9624060" y="260604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21" name="Image 4" descr="/home/claude/work/who-i-strive-to-be/build/icons/star_in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9508" y="2761488"/>
            <a:ext cx="329184" cy="329184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8778240" y="333756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Resilience</a:t>
            </a:r>
            <a:endParaRPr lang="en-US" sz="1500" dirty="0"/>
          </a:p>
        </p:txBody>
      </p:sp>
      <p:sp>
        <p:nvSpPr>
          <p:cNvPr id="23" name="Shape 16"/>
          <p:cNvSpPr/>
          <p:nvPr/>
        </p:nvSpPr>
        <p:spPr>
          <a:xfrm>
            <a:off x="594360" y="406908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4" name="Shape 17"/>
          <p:cNvSpPr/>
          <p:nvPr/>
        </p:nvSpPr>
        <p:spPr>
          <a:xfrm>
            <a:off x="1531620" y="425196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25" name="Image 5" descr="/home/claude/work/who-i-strive-to-be/build/icons/star_ink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7068" y="4407408"/>
            <a:ext cx="329184" cy="329184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685800" y="498348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Generosity</a:t>
            </a:r>
            <a:endParaRPr lang="en-US" sz="1500" dirty="0"/>
          </a:p>
        </p:txBody>
      </p:sp>
      <p:sp>
        <p:nvSpPr>
          <p:cNvPr id="27" name="Shape 19"/>
          <p:cNvSpPr/>
          <p:nvPr/>
        </p:nvSpPr>
        <p:spPr>
          <a:xfrm>
            <a:off x="3291840" y="406908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8" name="Shape 20"/>
          <p:cNvSpPr/>
          <p:nvPr/>
        </p:nvSpPr>
        <p:spPr>
          <a:xfrm>
            <a:off x="4229100" y="425196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29" name="Image 6" descr="/home/claude/work/who-i-strive-to-be/build/icons/star_ink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4548" y="4407408"/>
            <a:ext cx="329184" cy="329184"/>
          </a:xfrm>
          <a:prstGeom prst="rect">
            <a:avLst/>
          </a:prstGeom>
        </p:spPr>
      </p:pic>
      <p:sp>
        <p:nvSpPr>
          <p:cNvPr id="30" name="Text 21"/>
          <p:cNvSpPr txBox="1"/>
          <p:nvPr/>
        </p:nvSpPr>
        <p:spPr>
          <a:xfrm>
            <a:off x="3383280" y="498348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Discipline</a:t>
            </a:r>
            <a:endParaRPr lang="en-US" sz="1500" dirty="0"/>
          </a:p>
        </p:txBody>
      </p:sp>
      <p:sp>
        <p:nvSpPr>
          <p:cNvPr id="31" name="Shape 22"/>
          <p:cNvSpPr/>
          <p:nvPr/>
        </p:nvSpPr>
        <p:spPr>
          <a:xfrm>
            <a:off x="5989320" y="406908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32" name="Shape 23"/>
          <p:cNvSpPr/>
          <p:nvPr/>
        </p:nvSpPr>
        <p:spPr>
          <a:xfrm>
            <a:off x="6926580" y="425196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33" name="Image 7" descr="/home/claude/work/who-i-strive-to-be/build/icons/star_ink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2028" y="4407408"/>
            <a:ext cx="329184" cy="329184"/>
          </a:xfrm>
          <a:prstGeom prst="rect">
            <a:avLst/>
          </a:prstGeom>
        </p:spPr>
      </p:pic>
      <p:sp>
        <p:nvSpPr>
          <p:cNvPr id="34" name="Text 24"/>
          <p:cNvSpPr txBox="1"/>
          <p:nvPr/>
        </p:nvSpPr>
        <p:spPr>
          <a:xfrm>
            <a:off x="6080760" y="498348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Leadership</a:t>
            </a:r>
            <a:endParaRPr lang="en-US" sz="1500" dirty="0"/>
          </a:p>
        </p:txBody>
      </p:sp>
      <p:sp>
        <p:nvSpPr>
          <p:cNvPr id="35" name="Shape 25"/>
          <p:cNvSpPr/>
          <p:nvPr/>
        </p:nvSpPr>
        <p:spPr>
          <a:xfrm>
            <a:off x="8686800" y="4069080"/>
            <a:ext cx="2514600" cy="1417320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36" name="Shape 26"/>
          <p:cNvSpPr/>
          <p:nvPr/>
        </p:nvSpPr>
        <p:spPr>
          <a:xfrm>
            <a:off x="9624060" y="4251960"/>
            <a:ext cx="640080" cy="640080"/>
          </a:xfrm>
          <a:prstGeom prst="ellipse">
            <a:avLst/>
          </a:prstGeom>
          <a:solidFill>
            <a:srgbClr val="F7ECE0"/>
          </a:solidFill>
          <a:ln/>
        </p:spPr>
        <p:txBody>
          <a:bodyPr/>
          <a:p/>
        </p:txBody>
      </p:sp>
      <p:pic>
        <p:nvPicPr>
          <p:cNvPr id="37" name="Image 8" descr="/home/claude/work/who-i-strive-to-be/build/icons/star_ink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79508" y="4407408"/>
            <a:ext cx="329184" cy="329184"/>
          </a:xfrm>
          <a:prstGeom prst="rect">
            <a:avLst/>
          </a:prstGeom>
        </p:spPr>
      </p:pic>
      <p:sp>
        <p:nvSpPr>
          <p:cNvPr id="38" name="Text 27"/>
          <p:cNvSpPr txBox="1"/>
          <p:nvPr/>
        </p:nvSpPr>
        <p:spPr>
          <a:xfrm>
            <a:off x="8778240" y="4983480"/>
            <a:ext cx="2331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Gratitude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YOU’LL ACT ON YOUR VALUES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Two ways to act on it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594360" y="1965960"/>
            <a:ext cx="5212080" cy="41148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914400" y="2286000"/>
            <a:ext cx="822960" cy="82296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8" name="Image 1" descr="/home/claude/work/who-i-strive-to-be/build/icons/calendarcheck_terracotta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910" y="2483510"/>
            <a:ext cx="427939" cy="427939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874520" y="2350008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Daily Practice</a:t>
            </a:r>
            <a:endParaRPr lang="en-US" sz="1900" dirty="0"/>
          </a:p>
        </p:txBody>
      </p:sp>
      <p:sp>
        <p:nvSpPr>
          <p:cNvPr id="10" name="Text 6"/>
          <p:cNvSpPr txBox="1"/>
          <p:nvPr/>
        </p:nvSpPr>
        <p:spPr>
          <a:xfrm>
            <a:off x="960120" y="3246120"/>
            <a:ext cx="4480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i="1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small act tied to your values, repeated every day this week.</a:t>
            </a:r>
            <a:endParaRPr lang="en-US" sz="1300" dirty="0"/>
          </a:p>
        </p:txBody>
      </p:sp>
      <p:sp>
        <p:nvSpPr>
          <p:cNvPr id="11" name="Text 7"/>
          <p:cNvSpPr txBox="1"/>
          <p:nvPr/>
        </p:nvSpPr>
        <p:spPr>
          <a:xfrm>
            <a:off x="960120" y="4023360"/>
            <a:ext cx="44805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Washing the dishes every evening</a:t>
            </a:r>
            <a:endParaRPr lang="en-US" sz="1300" dirty="0"/>
          </a:p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Writing a friend a positivity note each day</a:t>
            </a:r>
            <a:endParaRPr lang="en-US" sz="1300" dirty="0"/>
          </a:p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Cooking a meal for your family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6172200" y="1965960"/>
            <a:ext cx="5212080" cy="41148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3" name="Shape 9"/>
          <p:cNvSpPr/>
          <p:nvPr/>
        </p:nvSpPr>
        <p:spPr>
          <a:xfrm>
            <a:off x="6492240" y="2286000"/>
            <a:ext cx="822960" cy="82296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4" name="Image 2" descr="/home/claude/work/who-i-strive-to-be/build/icons/tools_terracotta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9750" y="2483510"/>
            <a:ext cx="427939" cy="427939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7452360" y="2350008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Lasting Change</a:t>
            </a:r>
            <a:endParaRPr lang="en-US" sz="1900" dirty="0"/>
          </a:p>
        </p:txBody>
      </p:sp>
      <p:sp>
        <p:nvSpPr>
          <p:cNvPr id="16" name="Text 11"/>
          <p:cNvSpPr txBox="1"/>
          <p:nvPr/>
        </p:nvSpPr>
        <p:spPr>
          <a:xfrm>
            <a:off x="6537960" y="3246120"/>
            <a:ext cx="44805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i="1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Something you build once, that keeps giving after this week ends.</a:t>
            </a:r>
            <a:endParaRPr lang="en-US" sz="1300" dirty="0"/>
          </a:p>
        </p:txBody>
      </p:sp>
      <p:sp>
        <p:nvSpPr>
          <p:cNvPr id="17" name="Text 12"/>
          <p:cNvSpPr txBox="1"/>
          <p:nvPr/>
        </p:nvSpPr>
        <p:spPr>
          <a:xfrm>
            <a:off x="6537960" y="4023360"/>
            <a:ext cx="44805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no-questions-asked stationery basket</a:t>
            </a:r>
            <a:endParaRPr lang="en-US" sz="1300" dirty="0"/>
          </a:p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class kindness noticeboard</a:t>
            </a:r>
            <a:endParaRPr lang="en-US" sz="1300" dirty="0"/>
          </a:p>
          <a:p>
            <a:pPr marL="203200" indent="-203200">
              <a:spcAft>
                <a:spcPts val="1000"/>
              </a:spcAft>
              <a:buSzPct val="100000"/>
              <a:buChar char="●"/>
            </a:pPr>
            <a:r>
              <a:rPr lang="en-US" sz="13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lending shelf for revision guides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2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Commit Your Plan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You’ve named your role model and their values. Now decide how you’ll actually act on them this week.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926080"/>
            <a:ext cx="365760" cy="36576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92608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80360"/>
            <a:ext cx="944849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Which track will you take: Daily Practice or Lasting Change?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1051560" y="4416552"/>
            <a:ext cx="10088575" cy="0"/>
          </a:xfrm>
          <a:prstGeom prst="line">
            <a:avLst/>
          </a:prstGeom>
          <a:noFill/>
          <a:ln w="12700">
            <a:solidFill>
              <a:srgbClr val="F4E6D9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4480560"/>
            <a:ext cx="365760" cy="36576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44805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4434840"/>
            <a:ext cx="944849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What, specifically, will you do this week? Be precise, not vague.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Write this into your Project Planner, then start logging in your Tracker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FROM TODAY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Introducing your Tracker</a:t>
            </a:r>
            <a:endParaRPr lang="en-US" sz="30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1783080"/>
            <a:ext cx="10058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Every entry needs evidence, not just a tick: a sentence that shows what you actually did.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640080" y="2423160"/>
            <a:ext cx="1463040" cy="14630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8" name="Image 1" descr="/home/claude/work/who-i-strive-to-be/build/icons/calendarcheck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210" y="2774290"/>
            <a:ext cx="760781" cy="760781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2331720" y="2468880"/>
            <a:ext cx="44805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Daily Practice: a day-by-day log</a:t>
            </a:r>
            <a:endParaRPr lang="en-US" sz="1600" dirty="0"/>
          </a:p>
        </p:txBody>
      </p:sp>
      <p:sp>
        <p:nvSpPr>
          <p:cNvPr id="10" name="Text 6"/>
          <p:cNvSpPr txBox="1"/>
          <p:nvPr/>
        </p:nvSpPr>
        <p:spPr>
          <a:xfrm>
            <a:off x="2331720" y="3017520"/>
            <a:ext cx="45720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One row per day. Write what you did and how you’d show it, a photo you took, an object, or something a witness could confirm.</a:t>
            </a:r>
            <a:endParaRPr lang="en-US" sz="1300" dirty="0"/>
          </a:p>
        </p:txBody>
      </p:sp>
      <p:sp>
        <p:nvSpPr>
          <p:cNvPr id="11" name="Shape 7"/>
          <p:cNvSpPr/>
          <p:nvPr/>
        </p:nvSpPr>
        <p:spPr>
          <a:xfrm>
            <a:off x="7178040" y="2423160"/>
            <a:ext cx="1463040" cy="14630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12" name="Image 2" descr="/home/claude/work/who-i-strive-to-be/build/icons/tools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9170" y="2774290"/>
            <a:ext cx="760781" cy="760781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8869680" y="24688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Lasting Change: a milestone log</a:t>
            </a:r>
            <a:endParaRPr lang="en-US" sz="1500" dirty="0"/>
          </a:p>
        </p:txBody>
      </p:sp>
      <p:sp>
        <p:nvSpPr>
          <p:cNvPr id="14" name="Text 9"/>
          <p:cNvSpPr txBox="1"/>
          <p:nvPr/>
        </p:nvSpPr>
        <p:spPr>
          <a:xfrm>
            <a:off x="8869680" y="3017520"/>
            <a:ext cx="27889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Log each stage instead: planned, built, launched, and the first response you got.</a:t>
            </a:r>
            <a:endParaRPr lang="en-US" sz="1250" dirty="0"/>
          </a:p>
        </p:txBody>
      </p:sp>
      <p:sp>
        <p:nvSpPr>
          <p:cNvPr id="15" name="Shape 10"/>
          <p:cNvSpPr/>
          <p:nvPr/>
        </p:nvSpPr>
        <p:spPr>
          <a:xfrm>
            <a:off x="594360" y="4434840"/>
            <a:ext cx="11002975" cy="1325880"/>
          </a:xfrm>
          <a:prstGeom prst="roundRect">
            <a:avLst>
              <a:gd name="adj" fmla="val 6897"/>
            </a:avLst>
          </a:prstGeom>
          <a:solidFill>
            <a:srgbClr val="F4E6D9"/>
          </a:solidFill>
          <a:ln/>
        </p:spPr>
        <p:txBody>
          <a:bodyPr/>
          <a:p/>
        </p:txBody>
      </p:sp>
      <p:sp>
        <p:nvSpPr>
          <p:cNvPr id="16" name="Text 11"/>
          <p:cNvSpPr txBox="1"/>
          <p:nvPr/>
        </p:nvSpPr>
        <p:spPr>
          <a:xfrm>
            <a:off x="914400" y="4434840"/>
            <a:ext cx="969264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i="1" dirty="0">
                <a:solidFill>
                  <a:srgbClr val="D38055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Bring your evidence itself (a photo, an object, a witness) to presentation day. The tracker is your written record, not the proof.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WHAT’S COMING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Presentation day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1783080"/>
            <a:ext cx="10424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Two minutes, to the whole form. You build your own presentation, however you like: slides, cue cards, or just talking. Cover these five things: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94360" y="2514600"/>
            <a:ext cx="2084832" cy="2834640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8" name="Shape 5"/>
          <p:cNvSpPr/>
          <p:nvPr/>
        </p:nvSpPr>
        <p:spPr>
          <a:xfrm>
            <a:off x="1248156" y="27889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9" name="Image 1" descr="/home/claude/work/who-i-strive-to-be/build/icons/useralt_terracotta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694" y="2975458"/>
            <a:ext cx="404165" cy="404165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704088" y="3749040"/>
            <a:ext cx="18653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Role model</a:t>
            </a:r>
            <a:endParaRPr lang="en-US" sz="1350" dirty="0"/>
          </a:p>
        </p:txBody>
      </p:sp>
      <p:sp>
        <p:nvSpPr>
          <p:cNvPr id="11" name="Text 7"/>
          <p:cNvSpPr txBox="1"/>
          <p:nvPr/>
        </p:nvSpPr>
        <p:spPr>
          <a:xfrm>
            <a:off x="704088" y="4251960"/>
            <a:ext cx="18653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Who, and why them.</a:t>
            </a:r>
            <a:endParaRPr lang="en-US" sz="1100" dirty="0"/>
          </a:p>
        </p:txBody>
      </p:sp>
      <p:sp>
        <p:nvSpPr>
          <p:cNvPr id="12" name="Shape 8"/>
          <p:cNvSpPr/>
          <p:nvPr/>
        </p:nvSpPr>
        <p:spPr>
          <a:xfrm>
            <a:off x="2807208" y="2514600"/>
            <a:ext cx="2084832" cy="2834640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3" name="Shape 9"/>
          <p:cNvSpPr/>
          <p:nvPr/>
        </p:nvSpPr>
        <p:spPr>
          <a:xfrm>
            <a:off x="3461004" y="27889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4" name="Image 2" descr="/home/claude/work/who-i-strive-to-be/build/icons/heart_terracotta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542" y="2975458"/>
            <a:ext cx="404165" cy="404165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2916936" y="3749040"/>
            <a:ext cx="18653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Values</a:t>
            </a:r>
            <a:endParaRPr lang="en-US" sz="1350" dirty="0"/>
          </a:p>
        </p:txBody>
      </p:sp>
      <p:sp>
        <p:nvSpPr>
          <p:cNvPr id="16" name="Text 11"/>
          <p:cNvSpPr txBox="1"/>
          <p:nvPr/>
        </p:nvSpPr>
        <p:spPr>
          <a:xfrm>
            <a:off x="2916936" y="4251960"/>
            <a:ext cx="18653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two you chose.</a:t>
            </a:r>
            <a:endParaRPr lang="en-US" sz="1100" dirty="0"/>
          </a:p>
        </p:txBody>
      </p:sp>
      <p:sp>
        <p:nvSpPr>
          <p:cNvPr id="17" name="Shape 12"/>
          <p:cNvSpPr/>
          <p:nvPr/>
        </p:nvSpPr>
        <p:spPr>
          <a:xfrm>
            <a:off x="5020056" y="2514600"/>
            <a:ext cx="2084832" cy="2834640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8" name="Shape 13"/>
          <p:cNvSpPr/>
          <p:nvPr/>
        </p:nvSpPr>
        <p:spPr>
          <a:xfrm>
            <a:off x="5673852" y="27889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9" name="Image 3" descr="/home/claude/work/who-i-strive-to-be/build/icons/handshelping_terracotta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0390" y="2975458"/>
            <a:ext cx="404165" cy="404165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5129784" y="3749040"/>
            <a:ext cx="18653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Service</a:t>
            </a:r>
            <a:endParaRPr lang="en-US" sz="1350" dirty="0"/>
          </a:p>
        </p:txBody>
      </p:sp>
      <p:sp>
        <p:nvSpPr>
          <p:cNvPr id="21" name="Text 15"/>
          <p:cNvSpPr txBox="1"/>
          <p:nvPr/>
        </p:nvSpPr>
        <p:spPr>
          <a:xfrm>
            <a:off x="5129784" y="4251960"/>
            <a:ext cx="18653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you did, and your track.</a:t>
            </a:r>
            <a:endParaRPr lang="en-US" sz="1100" dirty="0"/>
          </a:p>
        </p:txBody>
      </p:sp>
      <p:sp>
        <p:nvSpPr>
          <p:cNvPr id="22" name="Shape 16"/>
          <p:cNvSpPr/>
          <p:nvPr/>
        </p:nvSpPr>
        <p:spPr>
          <a:xfrm>
            <a:off x="7232904" y="2514600"/>
            <a:ext cx="2084832" cy="2834640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3" name="Shape 17"/>
          <p:cNvSpPr/>
          <p:nvPr/>
        </p:nvSpPr>
        <p:spPr>
          <a:xfrm>
            <a:off x="7886700" y="27889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24" name="Image 4" descr="/home/claude/work/who-i-strive-to-be/build/icons/camera_terracotta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3238" y="2975458"/>
            <a:ext cx="404165" cy="404165"/>
          </a:xfrm>
          <a:prstGeom prst="rect">
            <a:avLst/>
          </a:prstGeom>
        </p:spPr>
      </p:pic>
      <p:sp>
        <p:nvSpPr>
          <p:cNvPr id="25" name="Text 18"/>
          <p:cNvSpPr txBox="1"/>
          <p:nvPr/>
        </p:nvSpPr>
        <p:spPr>
          <a:xfrm>
            <a:off x="7342632" y="3749040"/>
            <a:ext cx="18653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Evidence</a:t>
            </a:r>
            <a:endParaRPr lang="en-US" sz="1350" dirty="0"/>
          </a:p>
        </p:txBody>
      </p:sp>
      <p:sp>
        <p:nvSpPr>
          <p:cNvPr id="26" name="Text 19"/>
          <p:cNvSpPr txBox="1"/>
          <p:nvPr/>
        </p:nvSpPr>
        <p:spPr>
          <a:xfrm>
            <a:off x="7342632" y="4251960"/>
            <a:ext cx="18653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Show it, don’t just describe it.</a:t>
            </a:r>
            <a:endParaRPr lang="en-US" sz="1100" dirty="0"/>
          </a:p>
        </p:txBody>
      </p:sp>
      <p:sp>
        <p:nvSpPr>
          <p:cNvPr id="27" name="Shape 20"/>
          <p:cNvSpPr/>
          <p:nvPr/>
        </p:nvSpPr>
        <p:spPr>
          <a:xfrm>
            <a:off x="9445752" y="2514600"/>
            <a:ext cx="2084832" cy="2834640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8" name="Shape 21"/>
          <p:cNvSpPr/>
          <p:nvPr/>
        </p:nvSpPr>
        <p:spPr>
          <a:xfrm>
            <a:off x="10099548" y="27889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29" name="Image 5" descr="/home/claude/work/who-i-strive-to-be/build/icons/lightbulb_terracotta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6086" y="2975458"/>
            <a:ext cx="404165" cy="404165"/>
          </a:xfrm>
          <a:prstGeom prst="rect">
            <a:avLst/>
          </a:prstGeom>
        </p:spPr>
      </p:pic>
      <p:sp>
        <p:nvSpPr>
          <p:cNvPr id="30" name="Text 22"/>
          <p:cNvSpPr txBox="1"/>
          <p:nvPr/>
        </p:nvSpPr>
        <p:spPr>
          <a:xfrm>
            <a:off x="9555480" y="3749040"/>
            <a:ext cx="1865376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Reflection</a:t>
            </a:r>
            <a:endParaRPr lang="en-US" sz="1350" dirty="0"/>
          </a:p>
        </p:txBody>
      </p:sp>
      <p:sp>
        <p:nvSpPr>
          <p:cNvPr id="31" name="Text 23"/>
          <p:cNvSpPr txBox="1"/>
          <p:nvPr/>
        </p:nvSpPr>
        <p:spPr>
          <a:xfrm>
            <a:off x="9555480" y="4251960"/>
            <a:ext cx="1865376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it felt like, what’s next.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 · WRAP-UP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This week at a glance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1005840" y="3520440"/>
            <a:ext cx="10180015" cy="0"/>
          </a:xfrm>
          <a:prstGeom prst="line">
            <a:avLst/>
          </a:prstGeom>
          <a:noFill/>
          <a:ln w="25400">
            <a:solidFill>
              <a:srgbClr val="CE6936"/>
            </a:solidFill>
            <a:prstDash val="dash"/>
          </a:ln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1501102" y="3017520"/>
            <a:ext cx="1005840" cy="10058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8" name="Image 1" descr="/home/claude/work/who-i-strive-to-be/build/icons/hear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504" y="3258922"/>
            <a:ext cx="523037" cy="523037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731520" y="416052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Today</a:t>
            </a:r>
            <a:endParaRPr lang="en-US" sz="1400" dirty="0"/>
          </a:p>
        </p:txBody>
      </p:sp>
      <p:sp>
        <p:nvSpPr>
          <p:cNvPr id="10" name="Text 6"/>
          <p:cNvSpPr txBox="1"/>
          <p:nvPr/>
        </p:nvSpPr>
        <p:spPr>
          <a:xfrm>
            <a:off x="731520" y="4526280"/>
            <a:ext cx="25450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Role model, values, track and first log entry done</a:t>
            </a:r>
            <a:endParaRPr lang="en-US" sz="1150" dirty="0"/>
          </a:p>
        </p:txBody>
      </p:sp>
      <p:sp>
        <p:nvSpPr>
          <p:cNvPr id="11" name="Shape 7"/>
          <p:cNvSpPr/>
          <p:nvPr/>
        </p:nvSpPr>
        <p:spPr>
          <a:xfrm>
            <a:off x="4228986" y="3017520"/>
            <a:ext cx="1005840" cy="10058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12" name="Image 2" descr="/home/claude/work/who-i-strive-to-be/build/icons/clipboard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0387" y="3258922"/>
            <a:ext cx="523037" cy="523037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3459404" y="416052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Every day</a:t>
            </a:r>
            <a:endParaRPr lang="en-US" sz="1400" dirty="0"/>
          </a:p>
        </p:txBody>
      </p:sp>
      <p:sp>
        <p:nvSpPr>
          <p:cNvPr id="14" name="Text 9"/>
          <p:cNvSpPr txBox="1"/>
          <p:nvPr/>
        </p:nvSpPr>
        <p:spPr>
          <a:xfrm>
            <a:off x="3459404" y="4526280"/>
            <a:ext cx="25450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Log what you did, with evidence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6956870" y="3017520"/>
            <a:ext cx="1005840" cy="10058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16" name="Image 3" descr="/home/claude/work/who-i-strive-to-be/build/icons/tools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8271" y="3258922"/>
            <a:ext cx="523037" cy="523037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6187288" y="416052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Whenever it’s due</a:t>
            </a:r>
            <a:endParaRPr lang="en-US" sz="1400" dirty="0"/>
          </a:p>
        </p:txBody>
      </p:sp>
      <p:sp>
        <p:nvSpPr>
          <p:cNvPr id="18" name="Text 12"/>
          <p:cNvSpPr txBox="1"/>
          <p:nvPr/>
        </p:nvSpPr>
        <p:spPr>
          <a:xfrm>
            <a:off x="6187288" y="4526280"/>
            <a:ext cx="25450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Lasting Change: finish building or launching</a:t>
            </a:r>
            <a:endParaRPr lang="en-US" sz="1150" dirty="0"/>
          </a:p>
        </p:txBody>
      </p:sp>
      <p:sp>
        <p:nvSpPr>
          <p:cNvPr id="19" name="Shape 13"/>
          <p:cNvSpPr/>
          <p:nvPr/>
        </p:nvSpPr>
        <p:spPr>
          <a:xfrm>
            <a:off x="9684753" y="3017520"/>
            <a:ext cx="1005840" cy="1005840"/>
          </a:xfrm>
          <a:prstGeom prst="ellipse">
            <a:avLst/>
          </a:prstGeom>
          <a:solidFill>
            <a:srgbClr val="CE6936"/>
          </a:solidFill>
          <a:ln/>
        </p:spPr>
        <p:txBody>
          <a:bodyPr/>
          <a:p/>
        </p:txBody>
      </p:sp>
      <p:pic>
        <p:nvPicPr>
          <p:cNvPr id="20" name="Image 4" descr="/home/claude/work/who-i-strive-to-be/build/icons/microphone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6155" y="3258922"/>
            <a:ext cx="523037" cy="523037"/>
          </a:xfrm>
          <a:prstGeom prst="rect">
            <a:avLst/>
          </a:prstGeom>
        </p:spPr>
      </p:pic>
      <p:sp>
        <p:nvSpPr>
          <p:cNvPr id="21" name="Text 14"/>
          <p:cNvSpPr txBox="1"/>
          <p:nvPr/>
        </p:nvSpPr>
        <p:spPr>
          <a:xfrm>
            <a:off x="8915171" y="416052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Presentation day</a:t>
            </a:r>
            <a:endParaRPr lang="en-US" sz="1400" dirty="0"/>
          </a:p>
        </p:txBody>
      </p:sp>
      <p:sp>
        <p:nvSpPr>
          <p:cNvPr id="22" name="Text 15"/>
          <p:cNvSpPr txBox="1"/>
          <p:nvPr/>
        </p:nvSpPr>
        <p:spPr>
          <a:xfrm>
            <a:off x="8915171" y="4526280"/>
            <a:ext cx="254500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2: two minutes each, to the form</a:t>
            </a:r>
            <a:endParaRPr lang="en-US" sz="1150" dirty="0"/>
          </a:p>
        </p:txBody>
      </p:sp>
      <p:sp>
        <p:nvSpPr>
          <p:cNvPr id="23" name="Text 16"/>
          <p:cNvSpPr txBox="1"/>
          <p:nvPr/>
        </p:nvSpPr>
        <p:spPr>
          <a:xfrm>
            <a:off x="594360" y="6080760"/>
            <a:ext cx="110029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one-week window is the default here. Stretch it to fit your form’s timetable if a week doesn’t give the Lasting Change track enough room to land.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371600" y="-1645920"/>
            <a:ext cx="5120640" cy="5120640"/>
          </a:xfrm>
          <a:prstGeom prst="ellipse">
            <a:avLst/>
          </a:prstGeom>
          <a:solidFill>
            <a:srgbClr val="E4B493"/>
          </a:solidFill>
          <a:ln/>
        </p:spPr>
        <p:txBody>
          <a:bodyPr/>
          <a:p/>
        </p:txBody>
      </p:sp>
      <p:pic>
        <p:nvPicPr>
          <p:cNvPr id="3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640080" y="2468880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VALUES IN ACTION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283464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8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Presentation Day</a:t>
            </a:r>
            <a:endParaRPr lang="en-US" sz="4800" dirty="0"/>
          </a:p>
        </p:txBody>
      </p:sp>
      <p:sp>
        <p:nvSpPr>
          <p:cNvPr id="7" name="Text 4"/>
          <p:cNvSpPr txBox="1"/>
          <p:nvPr/>
        </p:nvSpPr>
        <p:spPr>
          <a:xfrm>
            <a:off x="658368" y="384048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2 of 2  ·  a week of Daily Practice or Lasting Change now behind you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E69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HOUSEKEEPING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18872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How today runs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594360" y="1993392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7" name="Image 1" descr="/home/claude/work/who-i-strive-to-be/build/icons/microphone_terracotta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898" y="2179930"/>
            <a:ext cx="404165" cy="40416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600200" y="1947672"/>
            <a:ext cx="9692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Two minutes each</a:t>
            </a:r>
            <a:endParaRPr lang="en-US" sz="1600" dirty="0"/>
          </a:p>
        </p:txBody>
      </p:sp>
      <p:sp>
        <p:nvSpPr>
          <p:cNvPr id="9" name="Text 5"/>
          <p:cNvSpPr txBox="1"/>
          <p:nvPr/>
        </p:nvSpPr>
        <p:spPr>
          <a:xfrm>
            <a:off x="1600200" y="2295144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To the whole form, no more and no less. A gentle time signal at 90 seconds helps.</a:t>
            </a:r>
            <a:endParaRPr lang="en-US" sz="1300" dirty="0"/>
          </a:p>
        </p:txBody>
      </p:sp>
      <p:sp>
        <p:nvSpPr>
          <p:cNvPr id="10" name="Shape 6"/>
          <p:cNvSpPr/>
          <p:nvPr/>
        </p:nvSpPr>
        <p:spPr>
          <a:xfrm>
            <a:off x="594360" y="3017520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1" name="Image 2" descr="/home/claude/work/who-i-strive-to-be/build/icons/camera_terracotta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98" y="3204058"/>
            <a:ext cx="404165" cy="404165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1600200" y="2971800"/>
            <a:ext cx="9692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Bring your evidence</a:t>
            </a:r>
            <a:endParaRPr lang="en-US" sz="1600" dirty="0"/>
          </a:p>
        </p:txBody>
      </p:sp>
      <p:sp>
        <p:nvSpPr>
          <p:cNvPr id="13" name="Text 8"/>
          <p:cNvSpPr txBox="1"/>
          <p:nvPr/>
        </p:nvSpPr>
        <p:spPr>
          <a:xfrm>
            <a:off x="1600200" y="3319272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actual photo, object, or thing you made, not just the tracker entry describing it.</a:t>
            </a:r>
            <a:endParaRPr lang="en-US" sz="1300" dirty="0"/>
          </a:p>
        </p:txBody>
      </p:sp>
      <p:sp>
        <p:nvSpPr>
          <p:cNvPr id="14" name="Shape 9"/>
          <p:cNvSpPr/>
          <p:nvPr/>
        </p:nvSpPr>
        <p:spPr>
          <a:xfrm>
            <a:off x="594360" y="4041648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5" name="Image 3" descr="/home/claude/work/who-i-strive-to-be/build/icons/heart_terracotta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898" y="4228186"/>
            <a:ext cx="404165" cy="404165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1600200" y="3995928"/>
            <a:ext cx="9692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Everyone presents</a:t>
            </a:r>
            <a:endParaRPr lang="en-US" sz="1600" dirty="0"/>
          </a:p>
        </p:txBody>
      </p:sp>
      <p:sp>
        <p:nvSpPr>
          <p:cNvPr id="17" name="Text 11"/>
          <p:cNvSpPr txBox="1"/>
          <p:nvPr/>
        </p:nvSpPr>
        <p:spPr>
          <a:xfrm>
            <a:off x="1600200" y="4343400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Both tracks are equally valid. A week of small acts is just as real as one lasting thing.</a:t>
            </a:r>
            <a:endParaRPr lang="en-US" sz="1300" dirty="0"/>
          </a:p>
        </p:txBody>
      </p:sp>
      <p:sp>
        <p:nvSpPr>
          <p:cNvPr id="18" name="Shape 12"/>
          <p:cNvSpPr/>
          <p:nvPr/>
        </p:nvSpPr>
        <p:spPr>
          <a:xfrm>
            <a:off x="594360" y="5065776"/>
            <a:ext cx="777240" cy="777240"/>
          </a:xfrm>
          <a:prstGeom prst="ellipse">
            <a:avLst/>
          </a:prstGeom>
          <a:solidFill>
            <a:srgbClr val="F4E6D9"/>
          </a:solidFill>
          <a:ln/>
        </p:spPr>
        <p:txBody>
          <a:bodyPr/>
          <a:p/>
        </p:txBody>
      </p:sp>
      <p:pic>
        <p:nvPicPr>
          <p:cNvPr id="19" name="Image 4" descr="/home/claude/work/who-i-strive-to-be/build/icons/star_terracotta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898" y="5252314"/>
            <a:ext cx="404165" cy="404165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1600200" y="5020056"/>
            <a:ext cx="9692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89685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No ranking, no awards</a:t>
            </a:r>
            <a:endParaRPr lang="en-US" sz="1600" dirty="0"/>
          </a:p>
        </p:txBody>
      </p:sp>
      <p:sp>
        <p:nvSpPr>
          <p:cNvPr id="21" name="Text 14"/>
          <p:cNvSpPr txBox="1"/>
          <p:nvPr/>
        </p:nvSpPr>
        <p:spPr>
          <a:xfrm>
            <a:off x="1600200" y="5367528"/>
            <a:ext cx="9692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A48A70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This project closes with everyone’s story heard, not a competition between them.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EC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1828800"/>
            <a:ext cx="5120640" cy="5120640"/>
          </a:xfrm>
          <a:prstGeom prst="ellipse">
            <a:avLst/>
          </a:prstGeom>
          <a:solidFill>
            <a:srgbClr val="E4B493"/>
          </a:solidFill>
          <a:ln/>
        </p:spPr>
        <p:txBody>
          <a:bodyPr/>
          <a:p/>
        </p:txBody>
      </p:sp>
      <p:pic>
        <p:nvPicPr>
          <p:cNvPr id="3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BAAD9D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640080" y="2651760"/>
            <a:ext cx="97840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i="1" dirty="0">
                <a:solidFill>
                  <a:srgbClr val="896850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Admiring someone is easy. Acting like them, even for a week, is the harder and better thing.</a:t>
            </a:r>
            <a:endParaRPr lang="en-US" sz="3000" dirty="0"/>
          </a:p>
        </p:txBody>
      </p:sp>
      <p:sp>
        <p:nvSpPr>
          <p:cNvPr id="6" name="Text 3"/>
          <p:cNvSpPr txBox="1"/>
          <p:nvPr/>
        </p:nvSpPr>
        <p:spPr>
          <a:xfrm>
            <a:off x="658368" y="41148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D38055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Well done for following through on this, in your own way, all week.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2026-08-31T07:57:14Z</dcterms:created>
  <dcterms:modified xsi:type="dcterms:W3CDTF">2026-08-31T07:57:14Z</dcterms:modified>
</cp:coreProperties>
</file>