
<file path=[Content_Types].xml><?xml version="1.0" encoding="utf-8"?>
<Types xmlns="http://schemas.openxmlformats.org/package/2006/content-types">
  <Default Extension="bin" ContentType="application/vnd.openxmlformats-officedocument.presentationml.printerSetting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Lst>
  <p:sldSz cx="9144000" cy="51435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124" d="100"/>
          <a:sy n="124" d="100"/>
        </p:scale>
        <p:origin x="-1512" y="-11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printerSettings" Target="printerSettings/printerSettings1.bin"/><Relationship Id="rId3" Type="http://schemas.openxmlformats.org/officeDocument/2006/relationships/presProps" Target="presProps.xml"/><Relationship Id="rId4" Type="http://schemas.openxmlformats.org/officeDocument/2006/relationships/viewProps" Target="viewProps.xml"/><Relationship Id="rId5" Type="http://schemas.openxmlformats.org/officeDocument/2006/relationships/theme" Target="theme/theme1.xml"/><Relationship Id="rId6" Type="http://schemas.openxmlformats.org/officeDocument/2006/relationships/tableStyles" Target="tableStyles.xml"/><Relationship Id="rId7" Type="http://schemas.openxmlformats.org/officeDocument/2006/relationships/slide" Target="slides/slide1.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 Id="rId18" Type="http://schemas.openxmlformats.org/officeDocument/2006/relationships/slide" Target="slides/slide12.xml"/><Relationship Id="rId19" Type="http://schemas.openxmlformats.org/officeDocument/2006/relationships/slide" Target="slides/slide13.xml"/><Relationship Id="rId20" Type="http://schemas.openxmlformats.org/officeDocument/2006/relationships/slide" Target="slides/slide14.xml"/><Relationship Id="rId21" Type="http://schemas.openxmlformats.org/officeDocument/2006/relationships/slide" Target="slides/slide15.xml"/><Relationship Id="rId22" Type="http://schemas.openxmlformats.org/officeDocument/2006/relationships/slide" Target="slides/slide16.xml"/><Relationship Id="rId23" Type="http://schemas.openxmlformats.org/officeDocument/2006/relationships/slide" Target="slides/slide17.xml"/><Relationship Id="rId24" Type="http://schemas.openxmlformats.org/officeDocument/2006/relationships/slide" Target="slides/slide1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BCAD085-E8A6-8845-BD4E-CB4CCA059FC4}" type="datetimeFigureOut">
              <a:rPr lang="en-US" smtClean="0"/>
              <a:t>1/27/13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BCAD085-E8A6-8845-BD4E-CB4CCA059FC4}" type="datetimeFigureOut">
              <a:rPr lang="en-US" smtClean="0"/>
              <a:t>1/27/13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BCAD085-E8A6-8845-BD4E-CB4CCA059FC4}" type="datetimeFigureOut">
              <a:rPr lang="en-US" smtClean="0"/>
              <a:t>1/27/13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1/27/13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1/27/13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1/27/13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1/27/13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s>
</file>

<file path=ppt/slides/slide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9144000" cy="5143500"/>
          </a:xfrm>
          <a:prstGeom prst="rect">
            <a:avLst/>
          </a:prstGeom>
          <a:solidFill>
            <a:srgbClr val="F0EAE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pic>
        <p:nvPicPr>
          <p:cNvPr id="3" name="Picture 2" descr="logo-mark.png"/>
          <p:cNvPicPr>
            <a:picLocks noChangeAspect="1"/>
          </p:cNvPicPr>
          <p:nvPr/>
        </p:nvPicPr>
        <p:blipFill>
          <a:blip r:embed="rId2"/>
          <a:stretch>
            <a:fillRect/>
          </a:stretch>
        </p:blipFill>
        <p:spPr>
          <a:xfrm>
            <a:off x="4169663" y="640080"/>
            <a:ext cx="804672" cy="932688"/>
          </a:xfrm>
          <a:prstGeom prst="rect">
            <a:avLst/>
          </a:prstGeom>
        </p:spPr>
      </p:pic>
      <p:sp>
        <p:nvSpPr>
          <p:cNvPr id="4" name="TextBox 3"/>
          <p:cNvSpPr txBox="1"/>
          <p:nvPr/>
        </p:nvSpPr>
        <p:spPr>
          <a:xfrm>
            <a:off x="548640" y="1847088"/>
            <a:ext cx="8046720" cy="731520"/>
          </a:xfrm>
          <a:prstGeom prst="rect">
            <a:avLst/>
          </a:prstGeom>
          <a:noFill/>
          <a:effectLst/>
        </p:spPr>
        <p:txBody>
          <a:bodyPr wrap="square" lIns="0" rIns="0" tIns="0" bIns="0" anchor="t">
            <a:spAutoFit/>
          </a:bodyPr>
          <a:lstStyle/>
          <a:p>
            <a:pPr algn="ctr"/>
            <a:r>
              <a:rPr sz="3600" b="1">
                <a:solidFill>
                  <a:srgbClr val="6B4F3E"/>
                </a:solidFill>
                <a:latin typeface="Libre Caslon Display"/>
              </a:rPr>
              <a:t>Bystander to Upstander</a:t>
            </a:r>
          </a:p>
        </p:txBody>
      </p:sp>
      <p:sp>
        <p:nvSpPr>
          <p:cNvPr id="5" name="Rectangle 4"/>
          <p:cNvSpPr/>
          <p:nvPr/>
        </p:nvSpPr>
        <p:spPr>
          <a:xfrm>
            <a:off x="4069080" y="2779776"/>
            <a:ext cx="1005840" cy="18288"/>
          </a:xfrm>
          <a:prstGeom prst="rect">
            <a:avLst/>
          </a:prstGeom>
          <a:solidFill>
            <a:srgbClr val="A3897A"/>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6" name="TextBox 5"/>
          <p:cNvSpPr txBox="1"/>
          <p:nvPr/>
        </p:nvSpPr>
        <p:spPr>
          <a:xfrm>
            <a:off x="731520" y="2999232"/>
            <a:ext cx="7680960" cy="548640"/>
          </a:xfrm>
          <a:prstGeom prst="rect">
            <a:avLst/>
          </a:prstGeom>
          <a:noFill/>
          <a:effectLst/>
        </p:spPr>
        <p:txBody>
          <a:bodyPr wrap="square" lIns="0" rIns="0" tIns="0" bIns="0" anchor="t">
            <a:spAutoFit/>
          </a:bodyPr>
          <a:lstStyle/>
          <a:p>
            <a:pPr algn="ctr">
              <a:lnSpc>
                <a:spcPct val="125000"/>
              </a:lnSpc>
            </a:pPr>
            <a:r>
              <a:rPr sz="1700" b="0">
                <a:solidFill>
                  <a:srgbClr val="706962"/>
                </a:solidFill>
                <a:latin typeface="Karla"/>
              </a:rPr>
              <a:t>Most of the people in a moment like this think they are not in it.</a:t>
            </a:r>
          </a:p>
        </p:txBody>
      </p:sp>
      <p:sp>
        <p:nvSpPr>
          <p:cNvPr id="7" name="TextBox 6"/>
          <p:cNvSpPr txBox="1"/>
          <p:nvPr/>
        </p:nvSpPr>
        <p:spPr>
          <a:xfrm>
            <a:off x="731520" y="3675887"/>
            <a:ext cx="7680960" cy="274320"/>
          </a:xfrm>
          <a:prstGeom prst="rect">
            <a:avLst/>
          </a:prstGeom>
          <a:noFill/>
          <a:effectLst/>
        </p:spPr>
        <p:txBody>
          <a:bodyPr wrap="square" lIns="0" rIns="0" tIns="0" bIns="0" anchor="t">
            <a:spAutoFit/>
          </a:bodyPr>
          <a:lstStyle/>
          <a:p>
            <a:pPr algn="ctr"/>
            <a:r>
              <a:rPr sz="1250" b="0">
                <a:solidFill>
                  <a:srgbClr val="AAA49D"/>
                </a:solidFill>
                <a:latin typeface="Karla"/>
              </a:rPr>
              <a:t>One lesson</a:t>
            </a:r>
          </a:p>
        </p:txBody>
      </p:sp>
      <p:pic>
        <p:nvPicPr>
          <p:cNvPr id="8" name="Picture 7" descr="logo-mark.png"/>
          <p:cNvPicPr>
            <a:picLocks noChangeAspect="1"/>
          </p:cNvPicPr>
          <p:nvPr/>
        </p:nvPicPr>
        <p:blipFill>
          <a:blip r:embed="rId2"/>
          <a:stretch>
            <a:fillRect/>
          </a:stretch>
        </p:blipFill>
        <p:spPr>
          <a:xfrm>
            <a:off x="384048" y="4709160"/>
            <a:ext cx="155448" cy="182880"/>
          </a:xfrm>
          <a:prstGeom prst="rect">
            <a:avLst/>
          </a:prstGeom>
        </p:spPr>
      </p:pic>
      <p:sp>
        <p:nvSpPr>
          <p:cNvPr id="9" name="TextBox 8"/>
          <p:cNvSpPr txBox="1"/>
          <p:nvPr/>
        </p:nvSpPr>
        <p:spPr>
          <a:xfrm>
            <a:off x="603504" y="4709160"/>
            <a:ext cx="2194560" cy="210312"/>
          </a:xfrm>
          <a:prstGeom prst="rect">
            <a:avLst/>
          </a:prstGeom>
          <a:noFill/>
          <a:effectLst/>
        </p:spPr>
        <p:txBody>
          <a:bodyPr wrap="square" lIns="0" rIns="0" tIns="0" bIns="0" anchor="t">
            <a:spAutoFit/>
          </a:bodyPr>
          <a:lstStyle/>
          <a:p>
            <a:pPr algn="l"/>
            <a:r>
              <a:rPr sz="850" b="0">
                <a:solidFill>
                  <a:srgbClr val="AAA49D"/>
                </a:solidFill>
                <a:latin typeface="Karla"/>
              </a:rPr>
              <a:t>The Pastoral Guide</a:t>
            </a:r>
          </a:p>
        </p:txBody>
      </p:sp>
      <p:sp>
        <p:nvSpPr>
          <p:cNvPr id="10" name="TextBox 9"/>
          <p:cNvSpPr txBox="1"/>
          <p:nvPr/>
        </p:nvSpPr>
        <p:spPr>
          <a:xfrm>
            <a:off x="7680960" y="4727448"/>
            <a:ext cx="1078992" cy="219456"/>
          </a:xfrm>
          <a:prstGeom prst="rect">
            <a:avLst/>
          </a:prstGeom>
          <a:noFill/>
          <a:effectLst/>
        </p:spPr>
        <p:txBody>
          <a:bodyPr wrap="square" lIns="0" rIns="0" tIns="0" bIns="0" anchor="t">
            <a:spAutoFit/>
          </a:bodyPr>
          <a:lstStyle/>
          <a:p>
            <a:pPr algn="r"/>
            <a:r>
              <a:rPr sz="850" b="0">
                <a:solidFill>
                  <a:srgbClr val="AAA49D"/>
                </a:solidFill>
                <a:latin typeface="Karla"/>
              </a:rPr>
              <a:t>1 / 18</a:t>
            </a:r>
          </a:p>
        </p:txBody>
      </p:sp>
    </p:spTree>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9144000" cy="5143500"/>
          </a:xfrm>
          <a:prstGeom prst="rect">
            <a:avLst/>
          </a:prstGeom>
          <a:solidFill>
            <a:srgbClr val="FAF8F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3" name="TextBox 2"/>
          <p:cNvSpPr txBox="1"/>
          <p:nvPr/>
        </p:nvSpPr>
        <p:spPr>
          <a:xfrm>
            <a:off x="685800" y="566928"/>
            <a:ext cx="7772400" cy="201168"/>
          </a:xfrm>
          <a:prstGeom prst="rect">
            <a:avLst/>
          </a:prstGeom>
          <a:noFill/>
          <a:effectLst/>
        </p:spPr>
        <p:txBody>
          <a:bodyPr wrap="square" lIns="0" rIns="0" tIns="0" bIns="0" anchor="t">
            <a:spAutoFit/>
          </a:bodyPr>
          <a:lstStyle/>
          <a:p>
            <a:pPr algn="ctr"/>
            <a:r>
              <a:rPr sz="1050" b="1" spc="160">
                <a:solidFill>
                  <a:srgbClr val="A3897A"/>
                </a:solidFill>
                <a:latin typeface="Karla"/>
              </a:rPr>
              <a:t>TODAY</a:t>
            </a:r>
          </a:p>
        </p:txBody>
      </p:sp>
      <p:sp>
        <p:nvSpPr>
          <p:cNvPr id="4" name="TextBox 3"/>
          <p:cNvSpPr txBox="1"/>
          <p:nvPr/>
        </p:nvSpPr>
        <p:spPr>
          <a:xfrm>
            <a:off x="685800" y="841248"/>
            <a:ext cx="7772400" cy="566928"/>
          </a:xfrm>
          <a:prstGeom prst="rect">
            <a:avLst/>
          </a:prstGeom>
          <a:noFill/>
          <a:effectLst/>
        </p:spPr>
        <p:txBody>
          <a:bodyPr wrap="square" lIns="0" rIns="0" tIns="0" bIns="0" anchor="t">
            <a:spAutoFit/>
          </a:bodyPr>
          <a:lstStyle/>
          <a:p>
            <a:pPr algn="ctr"/>
            <a:r>
              <a:rPr sz="3100" b="1">
                <a:solidFill>
                  <a:srgbClr val="3A332E"/>
                </a:solidFill>
                <a:latin typeface="Libre Caslon Display"/>
              </a:rPr>
              <a:t>Five things, in this order</a:t>
            </a:r>
          </a:p>
        </p:txBody>
      </p:sp>
      <p:sp>
        <p:nvSpPr>
          <p:cNvPr id="5" name="Rounded Rectangle 4"/>
          <p:cNvSpPr/>
          <p:nvPr/>
        </p:nvSpPr>
        <p:spPr>
          <a:xfrm>
            <a:off x="685800" y="1737360"/>
            <a:ext cx="1364284" cy="2331720"/>
          </a:xfrm>
          <a:prstGeom prst="roundRect">
            <a:avLst>
              <a:gd name="adj" fmla="val 6032"/>
            </a:avLst>
          </a:prstGeom>
          <a:solidFill>
            <a:srgbClr val="FFFD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6" name="Oval 5"/>
          <p:cNvSpPr/>
          <p:nvPr/>
        </p:nvSpPr>
        <p:spPr>
          <a:xfrm>
            <a:off x="1038758" y="1883664"/>
            <a:ext cx="658368" cy="658368"/>
          </a:xfrm>
          <a:prstGeom prst="ellipse">
            <a:avLst/>
          </a:prstGeom>
          <a:solidFill>
            <a:srgbClr val="6B4F3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7" name="TextBox 6"/>
          <p:cNvSpPr txBox="1"/>
          <p:nvPr/>
        </p:nvSpPr>
        <p:spPr>
          <a:xfrm>
            <a:off x="685800" y="2002536"/>
            <a:ext cx="1364284" cy="420624"/>
          </a:xfrm>
          <a:prstGeom prst="rect">
            <a:avLst/>
          </a:prstGeom>
          <a:noFill/>
          <a:effectLst/>
        </p:spPr>
        <p:txBody>
          <a:bodyPr wrap="square" lIns="0" rIns="0" tIns="0" bIns="0" anchor="t">
            <a:spAutoFit/>
          </a:bodyPr>
          <a:lstStyle/>
          <a:p>
            <a:pPr algn="ctr"/>
            <a:r>
              <a:rPr sz="1800" b="1">
                <a:solidFill>
                  <a:srgbClr val="FFFDF7"/>
                </a:solidFill>
                <a:latin typeface="Libre Caslon Display"/>
              </a:rPr>
              <a:t>1</a:t>
            </a:r>
          </a:p>
        </p:txBody>
      </p:sp>
      <p:sp>
        <p:nvSpPr>
          <p:cNvPr id="8" name="TextBox 7"/>
          <p:cNvSpPr txBox="1"/>
          <p:nvPr/>
        </p:nvSpPr>
        <p:spPr>
          <a:xfrm>
            <a:off x="758952" y="2670048"/>
            <a:ext cx="1217980" cy="548640"/>
          </a:xfrm>
          <a:prstGeom prst="rect">
            <a:avLst/>
          </a:prstGeom>
          <a:noFill/>
          <a:effectLst/>
        </p:spPr>
        <p:txBody>
          <a:bodyPr wrap="square" lIns="0" rIns="0" tIns="0" bIns="0" anchor="t">
            <a:spAutoFit/>
          </a:bodyPr>
          <a:lstStyle/>
          <a:p>
            <a:pPr algn="ctr">
              <a:lnSpc>
                <a:spcPct val="105000"/>
              </a:lnSpc>
            </a:pPr>
            <a:r>
              <a:rPr sz="1500" b="1">
                <a:solidFill>
                  <a:srgbClr val="6B4F3E"/>
                </a:solidFill>
                <a:latin typeface="Libre Caslon Display"/>
              </a:rPr>
              <a:t>Count</a:t>
            </a:r>
          </a:p>
        </p:txBody>
      </p:sp>
      <p:sp>
        <p:nvSpPr>
          <p:cNvPr id="9" name="TextBox 8"/>
          <p:cNvSpPr txBox="1"/>
          <p:nvPr/>
        </p:nvSpPr>
        <p:spPr>
          <a:xfrm>
            <a:off x="795528" y="3236976"/>
            <a:ext cx="1144828" cy="758951"/>
          </a:xfrm>
          <a:prstGeom prst="rect">
            <a:avLst/>
          </a:prstGeom>
          <a:noFill/>
          <a:effectLst/>
        </p:spPr>
        <p:txBody>
          <a:bodyPr wrap="square" lIns="0" rIns="0" tIns="0" bIns="0" anchor="t">
            <a:spAutoFit/>
          </a:bodyPr>
          <a:lstStyle/>
          <a:p>
            <a:pPr algn="ctr">
              <a:lnSpc>
                <a:spcPct val="122000"/>
              </a:lnSpc>
            </a:pPr>
            <a:r>
              <a:rPr sz="1050" b="0">
                <a:solidFill>
                  <a:srgbClr val="706962"/>
                </a:solidFill>
                <a:latin typeface="Karla"/>
              </a:rPr>
              <a:t>How many people were in one moment?</a:t>
            </a:r>
          </a:p>
        </p:txBody>
      </p:sp>
      <p:sp>
        <p:nvSpPr>
          <p:cNvPr id="10" name="Rounded Rectangle 9"/>
          <p:cNvSpPr/>
          <p:nvPr/>
        </p:nvSpPr>
        <p:spPr>
          <a:xfrm>
            <a:off x="2287828" y="1737360"/>
            <a:ext cx="1364284" cy="2331720"/>
          </a:xfrm>
          <a:prstGeom prst="roundRect">
            <a:avLst>
              <a:gd name="adj" fmla="val 6032"/>
            </a:avLst>
          </a:prstGeom>
          <a:solidFill>
            <a:srgbClr val="FFFD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1" name="Oval 10"/>
          <p:cNvSpPr/>
          <p:nvPr/>
        </p:nvSpPr>
        <p:spPr>
          <a:xfrm>
            <a:off x="2640787" y="1883664"/>
            <a:ext cx="658368" cy="658368"/>
          </a:xfrm>
          <a:prstGeom prst="ellipse">
            <a:avLst/>
          </a:prstGeom>
          <a:solidFill>
            <a:srgbClr val="6B4F3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2" name="TextBox 11"/>
          <p:cNvSpPr txBox="1"/>
          <p:nvPr/>
        </p:nvSpPr>
        <p:spPr>
          <a:xfrm>
            <a:off x="2287828" y="2002536"/>
            <a:ext cx="1364284" cy="420624"/>
          </a:xfrm>
          <a:prstGeom prst="rect">
            <a:avLst/>
          </a:prstGeom>
          <a:noFill/>
          <a:effectLst/>
        </p:spPr>
        <p:txBody>
          <a:bodyPr wrap="square" lIns="0" rIns="0" tIns="0" bIns="0" anchor="t">
            <a:spAutoFit/>
          </a:bodyPr>
          <a:lstStyle/>
          <a:p>
            <a:pPr algn="ctr"/>
            <a:r>
              <a:rPr sz="1800" b="1">
                <a:solidFill>
                  <a:srgbClr val="FFFDF7"/>
                </a:solidFill>
                <a:latin typeface="Libre Caslon Display"/>
              </a:rPr>
              <a:t>2</a:t>
            </a:r>
          </a:p>
        </p:txBody>
      </p:sp>
      <p:sp>
        <p:nvSpPr>
          <p:cNvPr id="13" name="TextBox 12"/>
          <p:cNvSpPr txBox="1"/>
          <p:nvPr/>
        </p:nvSpPr>
        <p:spPr>
          <a:xfrm>
            <a:off x="2360980" y="2670048"/>
            <a:ext cx="1217980" cy="548640"/>
          </a:xfrm>
          <a:prstGeom prst="rect">
            <a:avLst/>
          </a:prstGeom>
          <a:noFill/>
          <a:effectLst/>
        </p:spPr>
        <p:txBody>
          <a:bodyPr wrap="square" lIns="0" rIns="0" tIns="0" bIns="0" anchor="t">
            <a:spAutoFit/>
          </a:bodyPr>
          <a:lstStyle/>
          <a:p>
            <a:pPr algn="ctr">
              <a:lnSpc>
                <a:spcPct val="105000"/>
              </a:lnSpc>
            </a:pPr>
            <a:r>
              <a:rPr sz="1500" b="1">
                <a:solidFill>
                  <a:srgbClr val="6B4F3E"/>
                </a:solidFill>
                <a:latin typeface="Libre Caslon Display"/>
              </a:rPr>
              <a:t>Learn</a:t>
            </a:r>
          </a:p>
        </p:txBody>
      </p:sp>
      <p:sp>
        <p:nvSpPr>
          <p:cNvPr id="14" name="TextBox 13"/>
          <p:cNvSpPr txBox="1"/>
          <p:nvPr/>
        </p:nvSpPr>
        <p:spPr>
          <a:xfrm>
            <a:off x="2397556" y="3236976"/>
            <a:ext cx="1144828" cy="758951"/>
          </a:xfrm>
          <a:prstGeom prst="rect">
            <a:avLst/>
          </a:prstGeom>
          <a:noFill/>
          <a:effectLst/>
        </p:spPr>
        <p:txBody>
          <a:bodyPr wrap="square" lIns="0" rIns="0" tIns="0" bIns="0" anchor="t">
            <a:spAutoFit/>
          </a:bodyPr>
          <a:lstStyle/>
          <a:p>
            <a:pPr algn="ctr">
              <a:lnSpc>
                <a:spcPct val="122000"/>
              </a:lnSpc>
            </a:pPr>
            <a:r>
              <a:rPr sz="1050" b="0">
                <a:solidFill>
                  <a:srgbClr val="706962"/>
                </a:solidFill>
                <a:latin typeface="Karla"/>
              </a:rPr>
              <a:t>The five roles a group falls into.</a:t>
            </a:r>
          </a:p>
        </p:txBody>
      </p:sp>
      <p:sp>
        <p:nvSpPr>
          <p:cNvPr id="15" name="Rounded Rectangle 14"/>
          <p:cNvSpPr/>
          <p:nvPr/>
        </p:nvSpPr>
        <p:spPr>
          <a:xfrm>
            <a:off x="3889857" y="1737360"/>
            <a:ext cx="1364284" cy="2331720"/>
          </a:xfrm>
          <a:prstGeom prst="roundRect">
            <a:avLst>
              <a:gd name="adj" fmla="val 6032"/>
            </a:avLst>
          </a:prstGeom>
          <a:solidFill>
            <a:srgbClr val="FFFD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6" name="Oval 15"/>
          <p:cNvSpPr/>
          <p:nvPr/>
        </p:nvSpPr>
        <p:spPr>
          <a:xfrm>
            <a:off x="4242816" y="1883664"/>
            <a:ext cx="658368" cy="658368"/>
          </a:xfrm>
          <a:prstGeom prst="ellipse">
            <a:avLst/>
          </a:prstGeom>
          <a:solidFill>
            <a:srgbClr val="6B4F3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7" name="TextBox 16"/>
          <p:cNvSpPr txBox="1"/>
          <p:nvPr/>
        </p:nvSpPr>
        <p:spPr>
          <a:xfrm>
            <a:off x="3889857" y="2002536"/>
            <a:ext cx="1364284" cy="420624"/>
          </a:xfrm>
          <a:prstGeom prst="rect">
            <a:avLst/>
          </a:prstGeom>
          <a:noFill/>
          <a:effectLst/>
        </p:spPr>
        <p:txBody>
          <a:bodyPr wrap="square" lIns="0" rIns="0" tIns="0" bIns="0" anchor="t">
            <a:spAutoFit/>
          </a:bodyPr>
          <a:lstStyle/>
          <a:p>
            <a:pPr algn="ctr"/>
            <a:r>
              <a:rPr sz="1800" b="1">
                <a:solidFill>
                  <a:srgbClr val="FFFDF7"/>
                </a:solidFill>
                <a:latin typeface="Libre Caslon Display"/>
              </a:rPr>
              <a:t>3</a:t>
            </a:r>
          </a:p>
        </p:txBody>
      </p:sp>
      <p:sp>
        <p:nvSpPr>
          <p:cNvPr id="18" name="TextBox 17"/>
          <p:cNvSpPr txBox="1"/>
          <p:nvPr/>
        </p:nvSpPr>
        <p:spPr>
          <a:xfrm>
            <a:off x="3963009" y="2670048"/>
            <a:ext cx="1217980" cy="548640"/>
          </a:xfrm>
          <a:prstGeom prst="rect">
            <a:avLst/>
          </a:prstGeom>
          <a:noFill/>
          <a:effectLst/>
        </p:spPr>
        <p:txBody>
          <a:bodyPr wrap="square" lIns="0" rIns="0" tIns="0" bIns="0" anchor="t">
            <a:spAutoFit/>
          </a:bodyPr>
          <a:lstStyle/>
          <a:p>
            <a:pPr algn="ctr">
              <a:lnSpc>
                <a:spcPct val="105000"/>
              </a:lnSpc>
            </a:pPr>
            <a:r>
              <a:rPr sz="1500" b="1">
                <a:solidFill>
                  <a:srgbClr val="6B4F3E"/>
                </a:solidFill>
                <a:latin typeface="Libre Caslon Display"/>
              </a:rPr>
              <a:t>Predict</a:t>
            </a:r>
          </a:p>
        </p:txBody>
      </p:sp>
      <p:sp>
        <p:nvSpPr>
          <p:cNvPr id="19" name="TextBox 18"/>
          <p:cNvSpPr txBox="1"/>
          <p:nvPr/>
        </p:nvSpPr>
        <p:spPr>
          <a:xfrm>
            <a:off x="3999585" y="3236976"/>
            <a:ext cx="1144828" cy="758951"/>
          </a:xfrm>
          <a:prstGeom prst="rect">
            <a:avLst/>
          </a:prstGeom>
          <a:noFill/>
          <a:effectLst/>
        </p:spPr>
        <p:txBody>
          <a:bodyPr wrap="square" lIns="0" rIns="0" tIns="0" bIns="0" anchor="t">
            <a:spAutoFit/>
          </a:bodyPr>
          <a:lstStyle/>
          <a:p>
            <a:pPr algn="ctr">
              <a:lnSpc>
                <a:spcPct val="122000"/>
              </a:lnSpc>
            </a:pPr>
            <a:r>
              <a:rPr sz="1050" b="0">
                <a:solidFill>
                  <a:srgbClr val="706962"/>
                </a:solidFill>
                <a:latin typeface="Karla"/>
              </a:rPr>
              <a:t>What happened when somebody stepped in.</a:t>
            </a:r>
          </a:p>
        </p:txBody>
      </p:sp>
      <p:sp>
        <p:nvSpPr>
          <p:cNvPr id="20" name="Rounded Rectangle 19"/>
          <p:cNvSpPr/>
          <p:nvPr/>
        </p:nvSpPr>
        <p:spPr>
          <a:xfrm>
            <a:off x="5491886" y="1737360"/>
            <a:ext cx="1364284" cy="2331720"/>
          </a:xfrm>
          <a:prstGeom prst="roundRect">
            <a:avLst>
              <a:gd name="adj" fmla="val 6032"/>
            </a:avLst>
          </a:prstGeom>
          <a:solidFill>
            <a:srgbClr val="FFFD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21" name="Oval 20"/>
          <p:cNvSpPr/>
          <p:nvPr/>
        </p:nvSpPr>
        <p:spPr>
          <a:xfrm>
            <a:off x="5844844" y="1883664"/>
            <a:ext cx="658368" cy="658368"/>
          </a:xfrm>
          <a:prstGeom prst="ellipse">
            <a:avLst/>
          </a:prstGeom>
          <a:solidFill>
            <a:srgbClr val="6B4F3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22" name="TextBox 21"/>
          <p:cNvSpPr txBox="1"/>
          <p:nvPr/>
        </p:nvSpPr>
        <p:spPr>
          <a:xfrm>
            <a:off x="5491886" y="2002536"/>
            <a:ext cx="1364284" cy="420624"/>
          </a:xfrm>
          <a:prstGeom prst="rect">
            <a:avLst/>
          </a:prstGeom>
          <a:noFill/>
          <a:effectLst/>
        </p:spPr>
        <p:txBody>
          <a:bodyPr wrap="square" lIns="0" rIns="0" tIns="0" bIns="0" anchor="t">
            <a:spAutoFit/>
          </a:bodyPr>
          <a:lstStyle/>
          <a:p>
            <a:pPr algn="ctr"/>
            <a:r>
              <a:rPr sz="1800" b="1">
                <a:solidFill>
                  <a:srgbClr val="FFFDF7"/>
                </a:solidFill>
                <a:latin typeface="Libre Caslon Display"/>
              </a:rPr>
              <a:t>4</a:t>
            </a:r>
          </a:p>
        </p:txBody>
      </p:sp>
      <p:sp>
        <p:nvSpPr>
          <p:cNvPr id="23" name="TextBox 22"/>
          <p:cNvSpPr txBox="1"/>
          <p:nvPr/>
        </p:nvSpPr>
        <p:spPr>
          <a:xfrm>
            <a:off x="5565038" y="2670048"/>
            <a:ext cx="1217980" cy="548640"/>
          </a:xfrm>
          <a:prstGeom prst="rect">
            <a:avLst/>
          </a:prstGeom>
          <a:noFill/>
          <a:effectLst/>
        </p:spPr>
        <p:txBody>
          <a:bodyPr wrap="square" lIns="0" rIns="0" tIns="0" bIns="0" anchor="t">
            <a:spAutoFit/>
          </a:bodyPr>
          <a:lstStyle/>
          <a:p>
            <a:pPr algn="ctr">
              <a:lnSpc>
                <a:spcPct val="105000"/>
              </a:lnSpc>
            </a:pPr>
            <a:r>
              <a:rPr sz="1500" b="1">
                <a:solidFill>
                  <a:srgbClr val="6B4F3E"/>
                </a:solidFill>
                <a:latin typeface="Libre Caslon Display"/>
              </a:rPr>
              <a:t>Practise</a:t>
            </a:r>
          </a:p>
        </p:txBody>
      </p:sp>
      <p:sp>
        <p:nvSpPr>
          <p:cNvPr id="24" name="TextBox 23"/>
          <p:cNvSpPr txBox="1"/>
          <p:nvPr/>
        </p:nvSpPr>
        <p:spPr>
          <a:xfrm>
            <a:off x="5601614" y="3236976"/>
            <a:ext cx="1144828" cy="758951"/>
          </a:xfrm>
          <a:prstGeom prst="rect">
            <a:avLst/>
          </a:prstGeom>
          <a:noFill/>
          <a:effectLst/>
        </p:spPr>
        <p:txBody>
          <a:bodyPr wrap="square" lIns="0" rIns="0" tIns="0" bIns="0" anchor="t">
            <a:spAutoFit/>
          </a:bodyPr>
          <a:lstStyle/>
          <a:p>
            <a:pPr algn="ctr">
              <a:lnSpc>
                <a:spcPct val="122000"/>
              </a:lnSpc>
            </a:pPr>
            <a:r>
              <a:rPr sz="1050" b="0">
                <a:solidFill>
                  <a:srgbClr val="706962"/>
                </a:solidFill>
                <a:latin typeface="Karla"/>
              </a:rPr>
              <a:t>The words you would actually say.</a:t>
            </a:r>
          </a:p>
        </p:txBody>
      </p:sp>
      <p:sp>
        <p:nvSpPr>
          <p:cNvPr id="25" name="Rounded Rectangle 24"/>
          <p:cNvSpPr/>
          <p:nvPr/>
        </p:nvSpPr>
        <p:spPr>
          <a:xfrm>
            <a:off x="7093915" y="1737360"/>
            <a:ext cx="1364284" cy="2331720"/>
          </a:xfrm>
          <a:prstGeom prst="roundRect">
            <a:avLst>
              <a:gd name="adj" fmla="val 6032"/>
            </a:avLst>
          </a:prstGeom>
          <a:solidFill>
            <a:srgbClr val="FFFD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26" name="Oval 25"/>
          <p:cNvSpPr/>
          <p:nvPr/>
        </p:nvSpPr>
        <p:spPr>
          <a:xfrm>
            <a:off x="7446873" y="1883664"/>
            <a:ext cx="658368" cy="658368"/>
          </a:xfrm>
          <a:prstGeom prst="ellipse">
            <a:avLst/>
          </a:prstGeom>
          <a:solidFill>
            <a:srgbClr val="6B4F3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27" name="TextBox 26"/>
          <p:cNvSpPr txBox="1"/>
          <p:nvPr/>
        </p:nvSpPr>
        <p:spPr>
          <a:xfrm>
            <a:off x="7093915" y="2002536"/>
            <a:ext cx="1364284" cy="420624"/>
          </a:xfrm>
          <a:prstGeom prst="rect">
            <a:avLst/>
          </a:prstGeom>
          <a:noFill/>
          <a:effectLst/>
        </p:spPr>
        <p:txBody>
          <a:bodyPr wrap="square" lIns="0" rIns="0" tIns="0" bIns="0" anchor="t">
            <a:spAutoFit/>
          </a:bodyPr>
          <a:lstStyle/>
          <a:p>
            <a:pPr algn="ctr"/>
            <a:r>
              <a:rPr sz="1800" b="1">
                <a:solidFill>
                  <a:srgbClr val="FFFDF7"/>
                </a:solidFill>
                <a:latin typeface="Libre Caslon Display"/>
              </a:rPr>
              <a:t>5</a:t>
            </a:r>
          </a:p>
        </p:txBody>
      </p:sp>
      <p:sp>
        <p:nvSpPr>
          <p:cNvPr id="28" name="TextBox 27"/>
          <p:cNvSpPr txBox="1"/>
          <p:nvPr/>
        </p:nvSpPr>
        <p:spPr>
          <a:xfrm>
            <a:off x="7167067" y="2670048"/>
            <a:ext cx="1217980" cy="548640"/>
          </a:xfrm>
          <a:prstGeom prst="rect">
            <a:avLst/>
          </a:prstGeom>
          <a:noFill/>
          <a:effectLst/>
        </p:spPr>
        <p:txBody>
          <a:bodyPr wrap="square" lIns="0" rIns="0" tIns="0" bIns="0" anchor="t">
            <a:spAutoFit/>
          </a:bodyPr>
          <a:lstStyle/>
          <a:p>
            <a:pPr algn="ctr">
              <a:lnSpc>
                <a:spcPct val="105000"/>
              </a:lnSpc>
            </a:pPr>
            <a:r>
              <a:rPr sz="1500" b="1">
                <a:solidFill>
                  <a:srgbClr val="6B4F3E"/>
                </a:solidFill>
                <a:latin typeface="Libre Caslon Display"/>
              </a:rPr>
              <a:t>Write</a:t>
            </a:r>
          </a:p>
        </p:txBody>
      </p:sp>
      <p:sp>
        <p:nvSpPr>
          <p:cNvPr id="29" name="TextBox 28"/>
          <p:cNvSpPr txBox="1"/>
          <p:nvPr/>
        </p:nvSpPr>
        <p:spPr>
          <a:xfrm>
            <a:off x="7203643" y="3236976"/>
            <a:ext cx="1144828" cy="758951"/>
          </a:xfrm>
          <a:prstGeom prst="rect">
            <a:avLst/>
          </a:prstGeom>
          <a:noFill/>
          <a:effectLst/>
        </p:spPr>
        <p:txBody>
          <a:bodyPr wrap="square" lIns="0" rIns="0" tIns="0" bIns="0" anchor="t">
            <a:spAutoFit/>
          </a:bodyPr>
          <a:lstStyle/>
          <a:p>
            <a:pPr algn="ctr">
              <a:lnSpc>
                <a:spcPct val="122000"/>
              </a:lnSpc>
            </a:pPr>
            <a:r>
              <a:rPr sz="1050" b="0">
                <a:solidFill>
                  <a:srgbClr val="706962"/>
                </a:solidFill>
                <a:latin typeface="Karla"/>
              </a:rPr>
              <a:t>One thing you will do differently.</a:t>
            </a:r>
          </a:p>
        </p:txBody>
      </p:sp>
      <p:sp>
        <p:nvSpPr>
          <p:cNvPr id="30" name="TextBox 29"/>
          <p:cNvSpPr txBox="1"/>
          <p:nvPr/>
        </p:nvSpPr>
        <p:spPr>
          <a:xfrm>
            <a:off x="685800" y="4224528"/>
            <a:ext cx="7772400" cy="310896"/>
          </a:xfrm>
          <a:prstGeom prst="rect">
            <a:avLst/>
          </a:prstGeom>
          <a:noFill/>
          <a:effectLst/>
        </p:spPr>
        <p:txBody>
          <a:bodyPr wrap="square" lIns="0" rIns="0" tIns="0" bIns="0" anchor="t">
            <a:spAutoFit/>
          </a:bodyPr>
          <a:lstStyle/>
          <a:p>
            <a:pPr algn="ctr">
              <a:lnSpc>
                <a:spcPct val="120000"/>
              </a:lnSpc>
            </a:pPr>
            <a:r>
              <a:rPr sz="1300" b="1">
                <a:solidFill>
                  <a:srgbClr val="6B4F3E"/>
                </a:solidFill>
                <a:latin typeface="Karla"/>
              </a:rPr>
              <a:t>Nothing you write today gets read out or handed in.</a:t>
            </a:r>
          </a:p>
        </p:txBody>
      </p:sp>
      <p:pic>
        <p:nvPicPr>
          <p:cNvPr id="31" name="Picture 30" descr="logo-mark.png"/>
          <p:cNvPicPr>
            <a:picLocks noChangeAspect="1"/>
          </p:cNvPicPr>
          <p:nvPr/>
        </p:nvPicPr>
        <p:blipFill>
          <a:blip r:embed="rId2"/>
          <a:stretch>
            <a:fillRect/>
          </a:stretch>
        </p:blipFill>
        <p:spPr>
          <a:xfrm>
            <a:off x="384048" y="4709160"/>
            <a:ext cx="155448" cy="182880"/>
          </a:xfrm>
          <a:prstGeom prst="rect">
            <a:avLst/>
          </a:prstGeom>
        </p:spPr>
      </p:pic>
      <p:sp>
        <p:nvSpPr>
          <p:cNvPr id="32" name="TextBox 31"/>
          <p:cNvSpPr txBox="1"/>
          <p:nvPr/>
        </p:nvSpPr>
        <p:spPr>
          <a:xfrm>
            <a:off x="603504" y="4709160"/>
            <a:ext cx="2194560" cy="210312"/>
          </a:xfrm>
          <a:prstGeom prst="rect">
            <a:avLst/>
          </a:prstGeom>
          <a:noFill/>
          <a:effectLst/>
        </p:spPr>
        <p:txBody>
          <a:bodyPr wrap="square" lIns="0" rIns="0" tIns="0" bIns="0" anchor="t">
            <a:spAutoFit/>
          </a:bodyPr>
          <a:lstStyle/>
          <a:p>
            <a:pPr algn="l"/>
            <a:r>
              <a:rPr sz="850" b="0">
                <a:solidFill>
                  <a:srgbClr val="AAA49D"/>
                </a:solidFill>
                <a:latin typeface="Karla"/>
              </a:rPr>
              <a:t>The Pastoral Guide</a:t>
            </a:r>
          </a:p>
        </p:txBody>
      </p:sp>
      <p:sp>
        <p:nvSpPr>
          <p:cNvPr id="33" name="TextBox 32"/>
          <p:cNvSpPr txBox="1"/>
          <p:nvPr/>
        </p:nvSpPr>
        <p:spPr>
          <a:xfrm>
            <a:off x="7680960" y="4727448"/>
            <a:ext cx="1078992" cy="219456"/>
          </a:xfrm>
          <a:prstGeom prst="rect">
            <a:avLst/>
          </a:prstGeom>
          <a:noFill/>
          <a:effectLst/>
        </p:spPr>
        <p:txBody>
          <a:bodyPr wrap="square" lIns="0" rIns="0" tIns="0" bIns="0" anchor="t">
            <a:spAutoFit/>
          </a:bodyPr>
          <a:lstStyle/>
          <a:p>
            <a:pPr algn="r"/>
            <a:r>
              <a:rPr sz="850" b="0">
                <a:solidFill>
                  <a:srgbClr val="AAA49D"/>
                </a:solidFill>
                <a:latin typeface="Karla"/>
              </a:rPr>
              <a:t>2 / 18</a:t>
            </a:r>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9144000" cy="5143500"/>
          </a:xfrm>
          <a:prstGeom prst="rect">
            <a:avLst/>
          </a:prstGeom>
          <a:solidFill>
            <a:srgbClr val="FAF8F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3" name="TextBox 2"/>
          <p:cNvSpPr txBox="1"/>
          <p:nvPr/>
        </p:nvSpPr>
        <p:spPr>
          <a:xfrm>
            <a:off x="685800" y="566928"/>
            <a:ext cx="7772400" cy="201168"/>
          </a:xfrm>
          <a:prstGeom prst="rect">
            <a:avLst/>
          </a:prstGeom>
          <a:noFill/>
          <a:effectLst/>
        </p:spPr>
        <p:txBody>
          <a:bodyPr wrap="square" lIns="0" rIns="0" tIns="0" bIns="0" anchor="t">
            <a:spAutoFit/>
          </a:bodyPr>
          <a:lstStyle/>
          <a:p>
            <a:pPr algn="l"/>
            <a:r>
              <a:rPr sz="1050" b="1" spc="160">
                <a:solidFill>
                  <a:srgbClr val="A3897A"/>
                </a:solidFill>
                <a:latin typeface="Karla"/>
              </a:rPr>
              <a:t>COUNT THE PEOPLE</a:t>
            </a:r>
          </a:p>
        </p:txBody>
      </p:sp>
      <p:sp>
        <p:nvSpPr>
          <p:cNvPr id="4" name="Rounded Rectangle 3"/>
          <p:cNvSpPr/>
          <p:nvPr/>
        </p:nvSpPr>
        <p:spPr>
          <a:xfrm>
            <a:off x="7543800" y="530352"/>
            <a:ext cx="914400" cy="347472"/>
          </a:xfrm>
          <a:prstGeom prst="roundRect">
            <a:avLst>
              <a:gd name="adj" fmla="val 50000"/>
            </a:avLst>
          </a:prstGeom>
          <a:solidFill>
            <a:srgbClr val="F0EAE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5" name="TextBox 4"/>
          <p:cNvSpPr txBox="1"/>
          <p:nvPr/>
        </p:nvSpPr>
        <p:spPr>
          <a:xfrm>
            <a:off x="7543800" y="594360"/>
            <a:ext cx="914400" cy="237744"/>
          </a:xfrm>
          <a:prstGeom prst="rect">
            <a:avLst/>
          </a:prstGeom>
          <a:noFill/>
          <a:effectLst/>
        </p:spPr>
        <p:txBody>
          <a:bodyPr wrap="square" lIns="0" rIns="0" tIns="0" bIns="0" anchor="t">
            <a:spAutoFit/>
          </a:bodyPr>
          <a:lstStyle/>
          <a:p>
            <a:pPr algn="ctr"/>
            <a:r>
              <a:rPr sz="1000" b="1" spc="100">
                <a:solidFill>
                  <a:srgbClr val="6B4F3E"/>
                </a:solidFill>
                <a:latin typeface="Karla"/>
              </a:rPr>
              <a:t>STARTER</a:t>
            </a:r>
          </a:p>
        </p:txBody>
      </p:sp>
      <p:sp>
        <p:nvSpPr>
          <p:cNvPr id="6" name="TextBox 5"/>
          <p:cNvSpPr txBox="1"/>
          <p:nvPr/>
        </p:nvSpPr>
        <p:spPr>
          <a:xfrm>
            <a:off x="685800" y="841248"/>
            <a:ext cx="6309360" cy="566928"/>
          </a:xfrm>
          <a:prstGeom prst="rect">
            <a:avLst/>
          </a:prstGeom>
          <a:noFill/>
          <a:effectLst/>
        </p:spPr>
        <p:txBody>
          <a:bodyPr wrap="square" lIns="0" rIns="0" tIns="0" bIns="0" anchor="t">
            <a:spAutoFit/>
          </a:bodyPr>
          <a:lstStyle/>
          <a:p>
            <a:pPr algn="l"/>
            <a:r>
              <a:rPr sz="3100" b="1">
                <a:solidFill>
                  <a:srgbClr val="3A332E"/>
                </a:solidFill>
                <a:latin typeface="Libre Caslon Display"/>
              </a:rPr>
              <a:t>Who was in this?</a:t>
            </a:r>
          </a:p>
        </p:txBody>
      </p:sp>
      <p:sp>
        <p:nvSpPr>
          <p:cNvPr id="7" name="Rounded Rectangle 6"/>
          <p:cNvSpPr/>
          <p:nvPr/>
        </p:nvSpPr>
        <p:spPr>
          <a:xfrm>
            <a:off x="685800" y="1517904"/>
            <a:ext cx="7772400" cy="2139696"/>
          </a:xfrm>
          <a:prstGeom prst="roundRect">
            <a:avLst>
              <a:gd name="adj" fmla="val 3846"/>
            </a:avLst>
          </a:prstGeom>
          <a:solidFill>
            <a:srgbClr val="FFFD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8" name="TextBox 7"/>
          <p:cNvSpPr txBox="1"/>
          <p:nvPr/>
        </p:nvSpPr>
        <p:spPr>
          <a:xfrm>
            <a:off x="1051560" y="1737360"/>
            <a:ext cx="7040880" cy="1737360"/>
          </a:xfrm>
          <a:prstGeom prst="rect">
            <a:avLst/>
          </a:prstGeom>
          <a:noFill/>
          <a:effectLst/>
        </p:spPr>
        <p:txBody>
          <a:bodyPr wrap="square" lIns="0" rIns="0" tIns="0" bIns="0" anchor="t">
            <a:spAutoFit/>
          </a:bodyPr>
          <a:lstStyle/>
          <a:p>
            <a:pPr algn="l">
              <a:lnSpc>
                <a:spcPct val="150000"/>
              </a:lnSpc>
            </a:pPr>
            <a:r>
              <a:rPr sz="1400" b="0">
                <a:solidFill>
                  <a:srgbClr val="3A332E"/>
                </a:solidFill>
                <a:latin typeface="Libre Caslon Display"/>
              </a:rPr>
              <a:t>Tuesday, outside the science block.</a:t>
            </a:r>
            <a:br/>
            <a:r>
              <a:rPr sz="1400" b="0">
                <a:solidFill>
                  <a:srgbClr val="3A332E"/>
                </a:solidFill>
                <a:latin typeface="Libre Caslon Display"/>
              </a:rPr>
              <a:t>Nadia answers a question in the lesson and gets it wrong.</a:t>
            </a:r>
            <a:br/>
            <a:r>
              <a:rPr sz="1400" b="0">
                <a:solidFill>
                  <a:srgbClr val="3A332E"/>
                </a:solidFill>
                <a:latin typeface="Libre Caslon Display"/>
              </a:rPr>
              <a:t>Theo repeats it at break, in her voice, and three people laugh.</a:t>
            </a:r>
            <a:br/>
            <a:r>
              <a:rPr sz="1400" b="0">
                <a:solidFill>
                  <a:srgbClr val="3A332E"/>
                </a:solidFill>
                <a:latin typeface="Libre Caslon Display"/>
              </a:rPr>
              <a:t>Kai laughs, then says it again to a different group at lunch.</a:t>
            </a:r>
            <a:br/>
            <a:r>
              <a:rPr sz="1400" b="0">
                <a:solidFill>
                  <a:srgbClr val="3A332E"/>
                </a:solidFill>
                <a:latin typeface="Libre Caslon Display"/>
              </a:rPr>
              <a:t>By Thursday two people who were not there are saying it.</a:t>
            </a:r>
            <a:br/>
            <a:r>
              <a:rPr sz="1400" b="0">
                <a:solidFill>
                  <a:srgbClr val="3A332E"/>
                </a:solidFill>
                <a:latin typeface="Libre Caslon Display"/>
              </a:rPr>
              <a:t>On Friday, Nadia stops answering questions in that lesson.</a:t>
            </a:r>
          </a:p>
        </p:txBody>
      </p:sp>
      <p:sp>
        <p:nvSpPr>
          <p:cNvPr id="9" name="TextBox 8"/>
          <p:cNvSpPr txBox="1"/>
          <p:nvPr/>
        </p:nvSpPr>
        <p:spPr>
          <a:xfrm>
            <a:off x="685800" y="3840480"/>
            <a:ext cx="7772400" cy="310896"/>
          </a:xfrm>
          <a:prstGeom prst="rect">
            <a:avLst/>
          </a:prstGeom>
          <a:noFill/>
          <a:effectLst/>
        </p:spPr>
        <p:txBody>
          <a:bodyPr wrap="square" lIns="0" rIns="0" tIns="0" bIns="0" anchor="t">
            <a:spAutoFit/>
          </a:bodyPr>
          <a:lstStyle/>
          <a:p>
            <a:pPr algn="l">
              <a:lnSpc>
                <a:spcPct val="120000"/>
              </a:lnSpc>
            </a:pPr>
            <a:r>
              <a:rPr sz="1300" b="1">
                <a:solidFill>
                  <a:srgbClr val="6B4F3E"/>
                </a:solidFill>
                <a:latin typeface="Karla"/>
              </a:rPr>
              <a:t>In pairs, two minutes: write down everybody who was part of what happened.</a:t>
            </a:r>
          </a:p>
        </p:txBody>
      </p:sp>
      <p:sp>
        <p:nvSpPr>
          <p:cNvPr id="10" name="TextBox 9"/>
          <p:cNvSpPr txBox="1"/>
          <p:nvPr/>
        </p:nvSpPr>
        <p:spPr>
          <a:xfrm>
            <a:off x="685800" y="4224528"/>
            <a:ext cx="7772400" cy="310896"/>
          </a:xfrm>
          <a:prstGeom prst="rect">
            <a:avLst/>
          </a:prstGeom>
          <a:noFill/>
          <a:effectLst/>
        </p:spPr>
        <p:txBody>
          <a:bodyPr wrap="square" lIns="0" rIns="0" tIns="0" bIns="0" anchor="t">
            <a:spAutoFit/>
          </a:bodyPr>
          <a:lstStyle/>
          <a:p>
            <a:pPr algn="l">
              <a:lnSpc>
                <a:spcPct val="120000"/>
              </a:lnSpc>
            </a:pPr>
            <a:r>
              <a:rPr sz="1300" b="0">
                <a:solidFill>
                  <a:srgbClr val="706962"/>
                </a:solidFill>
                <a:latin typeface="Karla"/>
              </a:rPr>
              <a:t>Names, or just how many. You will need your list in a minute.</a:t>
            </a:r>
          </a:p>
        </p:txBody>
      </p:sp>
      <p:pic>
        <p:nvPicPr>
          <p:cNvPr id="11" name="Picture 10" descr="logo-mark.png"/>
          <p:cNvPicPr>
            <a:picLocks noChangeAspect="1"/>
          </p:cNvPicPr>
          <p:nvPr/>
        </p:nvPicPr>
        <p:blipFill>
          <a:blip r:embed="rId2"/>
          <a:stretch>
            <a:fillRect/>
          </a:stretch>
        </p:blipFill>
        <p:spPr>
          <a:xfrm>
            <a:off x="384048" y="4709160"/>
            <a:ext cx="155448" cy="182880"/>
          </a:xfrm>
          <a:prstGeom prst="rect">
            <a:avLst/>
          </a:prstGeom>
        </p:spPr>
      </p:pic>
      <p:sp>
        <p:nvSpPr>
          <p:cNvPr id="12" name="TextBox 11"/>
          <p:cNvSpPr txBox="1"/>
          <p:nvPr/>
        </p:nvSpPr>
        <p:spPr>
          <a:xfrm>
            <a:off x="603504" y="4709160"/>
            <a:ext cx="2194560" cy="210312"/>
          </a:xfrm>
          <a:prstGeom prst="rect">
            <a:avLst/>
          </a:prstGeom>
          <a:noFill/>
          <a:effectLst/>
        </p:spPr>
        <p:txBody>
          <a:bodyPr wrap="square" lIns="0" rIns="0" tIns="0" bIns="0" anchor="t">
            <a:spAutoFit/>
          </a:bodyPr>
          <a:lstStyle/>
          <a:p>
            <a:pPr algn="l"/>
            <a:r>
              <a:rPr sz="850" b="0">
                <a:solidFill>
                  <a:srgbClr val="AAA49D"/>
                </a:solidFill>
                <a:latin typeface="Karla"/>
              </a:rPr>
              <a:t>The Pastoral Guide</a:t>
            </a:r>
          </a:p>
        </p:txBody>
      </p:sp>
      <p:sp>
        <p:nvSpPr>
          <p:cNvPr id="13" name="TextBox 12"/>
          <p:cNvSpPr txBox="1"/>
          <p:nvPr/>
        </p:nvSpPr>
        <p:spPr>
          <a:xfrm>
            <a:off x="7680960" y="4727448"/>
            <a:ext cx="1078992" cy="219456"/>
          </a:xfrm>
          <a:prstGeom prst="rect">
            <a:avLst/>
          </a:prstGeom>
          <a:noFill/>
          <a:effectLst/>
        </p:spPr>
        <p:txBody>
          <a:bodyPr wrap="square" lIns="0" rIns="0" tIns="0" bIns="0" anchor="t">
            <a:spAutoFit/>
          </a:bodyPr>
          <a:lstStyle/>
          <a:p>
            <a:pPr algn="r"/>
            <a:r>
              <a:rPr sz="850" b="0">
                <a:solidFill>
                  <a:srgbClr val="AAA49D"/>
                </a:solidFill>
                <a:latin typeface="Karla"/>
              </a:rPr>
              <a:t>3 / 18</a:t>
            </a:r>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9144000" cy="5143500"/>
          </a:xfrm>
          <a:prstGeom prst="rect">
            <a:avLst/>
          </a:prstGeom>
          <a:solidFill>
            <a:srgbClr val="FAF8F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3" name="TextBox 2"/>
          <p:cNvSpPr txBox="1"/>
          <p:nvPr/>
        </p:nvSpPr>
        <p:spPr>
          <a:xfrm>
            <a:off x="685800" y="566928"/>
            <a:ext cx="7772400" cy="201168"/>
          </a:xfrm>
          <a:prstGeom prst="rect">
            <a:avLst/>
          </a:prstGeom>
          <a:noFill/>
          <a:effectLst/>
        </p:spPr>
        <p:txBody>
          <a:bodyPr wrap="square" lIns="0" rIns="0" tIns="0" bIns="0" anchor="t">
            <a:spAutoFit/>
          </a:bodyPr>
          <a:lstStyle/>
          <a:p>
            <a:pPr algn="l"/>
            <a:r>
              <a:rPr sz="1050" b="1" spc="160">
                <a:solidFill>
                  <a:srgbClr val="A3897A"/>
                </a:solidFill>
                <a:latin typeface="Karla"/>
              </a:rPr>
              <a:t>FEEDBACK</a:t>
            </a:r>
          </a:p>
        </p:txBody>
      </p:sp>
      <p:sp>
        <p:nvSpPr>
          <p:cNvPr id="4" name="Rounded Rectangle 3"/>
          <p:cNvSpPr/>
          <p:nvPr/>
        </p:nvSpPr>
        <p:spPr>
          <a:xfrm>
            <a:off x="7543800" y="530352"/>
            <a:ext cx="914400" cy="347472"/>
          </a:xfrm>
          <a:prstGeom prst="roundRect">
            <a:avLst>
              <a:gd name="adj" fmla="val 50000"/>
            </a:avLst>
          </a:prstGeom>
          <a:solidFill>
            <a:srgbClr val="F0EAE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5" name="TextBox 4"/>
          <p:cNvSpPr txBox="1"/>
          <p:nvPr/>
        </p:nvSpPr>
        <p:spPr>
          <a:xfrm>
            <a:off x="7543800" y="594360"/>
            <a:ext cx="914400" cy="237744"/>
          </a:xfrm>
          <a:prstGeom prst="rect">
            <a:avLst/>
          </a:prstGeom>
          <a:noFill/>
          <a:effectLst/>
        </p:spPr>
        <p:txBody>
          <a:bodyPr wrap="square" lIns="0" rIns="0" tIns="0" bIns="0" anchor="t">
            <a:spAutoFit/>
          </a:bodyPr>
          <a:lstStyle/>
          <a:p>
            <a:pPr algn="ctr"/>
            <a:r>
              <a:rPr sz="1000" b="1" spc="100">
                <a:solidFill>
                  <a:srgbClr val="6B4F3E"/>
                </a:solidFill>
                <a:latin typeface="Karla"/>
              </a:rPr>
              <a:t>COUNT</a:t>
            </a:r>
          </a:p>
        </p:txBody>
      </p:sp>
      <p:sp>
        <p:nvSpPr>
          <p:cNvPr id="6" name="TextBox 5"/>
          <p:cNvSpPr txBox="1"/>
          <p:nvPr/>
        </p:nvSpPr>
        <p:spPr>
          <a:xfrm>
            <a:off x="685800" y="841248"/>
            <a:ext cx="6309360" cy="566928"/>
          </a:xfrm>
          <a:prstGeom prst="rect">
            <a:avLst/>
          </a:prstGeom>
          <a:noFill/>
          <a:effectLst/>
        </p:spPr>
        <p:txBody>
          <a:bodyPr wrap="square" lIns="0" rIns="0" tIns="0" bIns="0" anchor="t">
            <a:spAutoFit/>
          </a:bodyPr>
          <a:lstStyle/>
          <a:p>
            <a:pPr algn="l"/>
            <a:r>
              <a:rPr sz="3100" b="1">
                <a:solidFill>
                  <a:srgbClr val="3A332E"/>
                </a:solidFill>
                <a:latin typeface="Libre Caslon Display"/>
              </a:rPr>
              <a:t>Eight people</a:t>
            </a:r>
          </a:p>
        </p:txBody>
      </p:sp>
      <p:sp>
        <p:nvSpPr>
          <p:cNvPr id="7" name="Rounded Rectangle 6"/>
          <p:cNvSpPr/>
          <p:nvPr/>
        </p:nvSpPr>
        <p:spPr>
          <a:xfrm>
            <a:off x="685800" y="1600200"/>
            <a:ext cx="1364284" cy="2377440"/>
          </a:xfrm>
          <a:prstGeom prst="roundRect">
            <a:avLst>
              <a:gd name="adj" fmla="val 6032"/>
            </a:avLst>
          </a:prstGeom>
          <a:solidFill>
            <a:srgbClr val="FFFD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8" name="Oval 7"/>
          <p:cNvSpPr/>
          <p:nvPr/>
        </p:nvSpPr>
        <p:spPr>
          <a:xfrm>
            <a:off x="1038758" y="1746504"/>
            <a:ext cx="658368" cy="658368"/>
          </a:xfrm>
          <a:prstGeom prst="ellipse">
            <a:avLst/>
          </a:prstGeom>
          <a:solidFill>
            <a:srgbClr val="6B4F3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9" name="TextBox 8"/>
          <p:cNvSpPr txBox="1"/>
          <p:nvPr/>
        </p:nvSpPr>
        <p:spPr>
          <a:xfrm>
            <a:off x="685800" y="1865376"/>
            <a:ext cx="1364284" cy="420624"/>
          </a:xfrm>
          <a:prstGeom prst="rect">
            <a:avLst/>
          </a:prstGeom>
          <a:noFill/>
          <a:effectLst/>
        </p:spPr>
        <p:txBody>
          <a:bodyPr wrap="square" lIns="0" rIns="0" tIns="0" bIns="0" anchor="t">
            <a:spAutoFit/>
          </a:bodyPr>
          <a:lstStyle/>
          <a:p>
            <a:pPr algn="ctr"/>
            <a:r>
              <a:rPr sz="1800" b="1">
                <a:solidFill>
                  <a:srgbClr val="FFFDF7"/>
                </a:solidFill>
                <a:latin typeface="Libre Caslon Display"/>
              </a:rPr>
              <a:t>1</a:t>
            </a:r>
          </a:p>
        </p:txBody>
      </p:sp>
      <p:sp>
        <p:nvSpPr>
          <p:cNvPr id="10" name="TextBox 9"/>
          <p:cNvSpPr txBox="1"/>
          <p:nvPr/>
        </p:nvSpPr>
        <p:spPr>
          <a:xfrm>
            <a:off x="740664" y="2532888"/>
            <a:ext cx="1254556" cy="512064"/>
          </a:xfrm>
          <a:prstGeom prst="rect">
            <a:avLst/>
          </a:prstGeom>
          <a:noFill/>
          <a:effectLst/>
        </p:spPr>
        <p:txBody>
          <a:bodyPr wrap="square" lIns="0" rIns="0" tIns="0" bIns="0" anchor="t">
            <a:spAutoFit/>
          </a:bodyPr>
          <a:lstStyle/>
          <a:p>
            <a:pPr algn="ctr">
              <a:lnSpc>
                <a:spcPct val="105000"/>
              </a:lnSpc>
            </a:pPr>
            <a:r>
              <a:rPr sz="1250" b="1">
                <a:solidFill>
                  <a:srgbClr val="6B4F3E"/>
                </a:solidFill>
                <a:latin typeface="Libre Caslon Display"/>
              </a:rPr>
              <a:t>started it</a:t>
            </a:r>
          </a:p>
        </p:txBody>
      </p:sp>
      <p:sp>
        <p:nvSpPr>
          <p:cNvPr id="11" name="TextBox 10"/>
          <p:cNvSpPr txBox="1"/>
          <p:nvPr/>
        </p:nvSpPr>
        <p:spPr>
          <a:xfrm>
            <a:off x="777240" y="3099815"/>
            <a:ext cx="1181404" cy="804672"/>
          </a:xfrm>
          <a:prstGeom prst="rect">
            <a:avLst/>
          </a:prstGeom>
          <a:noFill/>
          <a:effectLst/>
        </p:spPr>
        <p:txBody>
          <a:bodyPr wrap="square" lIns="0" rIns="0" tIns="0" bIns="0" anchor="t">
            <a:spAutoFit/>
          </a:bodyPr>
          <a:lstStyle/>
          <a:p>
            <a:pPr algn="ctr">
              <a:lnSpc>
                <a:spcPct val="122000"/>
              </a:lnSpc>
            </a:pPr>
            <a:r>
              <a:rPr sz="1000" b="0">
                <a:solidFill>
                  <a:srgbClr val="706962"/>
                </a:solidFill>
                <a:latin typeface="Karla"/>
              </a:rPr>
              <a:t>Theo, once, at break.</a:t>
            </a:r>
          </a:p>
        </p:txBody>
      </p:sp>
      <p:sp>
        <p:nvSpPr>
          <p:cNvPr id="12" name="Rounded Rectangle 11"/>
          <p:cNvSpPr/>
          <p:nvPr/>
        </p:nvSpPr>
        <p:spPr>
          <a:xfrm>
            <a:off x="2287828" y="1600200"/>
            <a:ext cx="1364284" cy="2377440"/>
          </a:xfrm>
          <a:prstGeom prst="roundRect">
            <a:avLst>
              <a:gd name="adj" fmla="val 6032"/>
            </a:avLst>
          </a:prstGeom>
          <a:solidFill>
            <a:srgbClr val="FFFD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3" name="Oval 12"/>
          <p:cNvSpPr/>
          <p:nvPr/>
        </p:nvSpPr>
        <p:spPr>
          <a:xfrm>
            <a:off x="2640787" y="1746504"/>
            <a:ext cx="658368" cy="658368"/>
          </a:xfrm>
          <a:prstGeom prst="ellipse">
            <a:avLst/>
          </a:prstGeom>
          <a:solidFill>
            <a:srgbClr val="6B4F3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4" name="TextBox 13"/>
          <p:cNvSpPr txBox="1"/>
          <p:nvPr/>
        </p:nvSpPr>
        <p:spPr>
          <a:xfrm>
            <a:off x="2287828" y="1865376"/>
            <a:ext cx="1364284" cy="420624"/>
          </a:xfrm>
          <a:prstGeom prst="rect">
            <a:avLst/>
          </a:prstGeom>
          <a:noFill/>
          <a:effectLst/>
        </p:spPr>
        <p:txBody>
          <a:bodyPr wrap="square" lIns="0" rIns="0" tIns="0" bIns="0" anchor="t">
            <a:spAutoFit/>
          </a:bodyPr>
          <a:lstStyle/>
          <a:p>
            <a:pPr algn="ctr"/>
            <a:r>
              <a:rPr sz="1800" b="1">
                <a:solidFill>
                  <a:srgbClr val="FFFDF7"/>
                </a:solidFill>
                <a:latin typeface="Libre Caslon Display"/>
              </a:rPr>
              <a:t>3</a:t>
            </a:r>
          </a:p>
        </p:txBody>
      </p:sp>
      <p:sp>
        <p:nvSpPr>
          <p:cNvPr id="15" name="TextBox 14"/>
          <p:cNvSpPr txBox="1"/>
          <p:nvPr/>
        </p:nvSpPr>
        <p:spPr>
          <a:xfrm>
            <a:off x="2342692" y="2532888"/>
            <a:ext cx="1254556" cy="512064"/>
          </a:xfrm>
          <a:prstGeom prst="rect">
            <a:avLst/>
          </a:prstGeom>
          <a:noFill/>
          <a:effectLst/>
        </p:spPr>
        <p:txBody>
          <a:bodyPr wrap="square" lIns="0" rIns="0" tIns="0" bIns="0" anchor="t">
            <a:spAutoFit/>
          </a:bodyPr>
          <a:lstStyle/>
          <a:p>
            <a:pPr algn="ctr">
              <a:lnSpc>
                <a:spcPct val="105000"/>
              </a:lnSpc>
            </a:pPr>
            <a:r>
              <a:rPr sz="1250" b="1">
                <a:solidFill>
                  <a:srgbClr val="6B4F3E"/>
                </a:solidFill>
                <a:latin typeface="Libre Caslon Display"/>
              </a:rPr>
              <a:t>laughed</a:t>
            </a:r>
          </a:p>
        </p:txBody>
      </p:sp>
      <p:sp>
        <p:nvSpPr>
          <p:cNvPr id="16" name="TextBox 15"/>
          <p:cNvSpPr txBox="1"/>
          <p:nvPr/>
        </p:nvSpPr>
        <p:spPr>
          <a:xfrm>
            <a:off x="2379268" y="3099815"/>
            <a:ext cx="1181404" cy="804672"/>
          </a:xfrm>
          <a:prstGeom prst="rect">
            <a:avLst/>
          </a:prstGeom>
          <a:noFill/>
          <a:effectLst/>
        </p:spPr>
        <p:txBody>
          <a:bodyPr wrap="square" lIns="0" rIns="0" tIns="0" bIns="0" anchor="t">
            <a:spAutoFit/>
          </a:bodyPr>
          <a:lstStyle/>
          <a:p>
            <a:pPr algn="ctr">
              <a:lnSpc>
                <a:spcPct val="122000"/>
              </a:lnSpc>
            </a:pPr>
            <a:r>
              <a:rPr sz="1000" b="0">
                <a:solidFill>
                  <a:srgbClr val="706962"/>
                </a:solidFill>
                <a:latin typeface="Karla"/>
              </a:rPr>
              <a:t>The three at break. Without them it ends there.</a:t>
            </a:r>
          </a:p>
        </p:txBody>
      </p:sp>
      <p:sp>
        <p:nvSpPr>
          <p:cNvPr id="17" name="Rounded Rectangle 16"/>
          <p:cNvSpPr/>
          <p:nvPr/>
        </p:nvSpPr>
        <p:spPr>
          <a:xfrm>
            <a:off x="3889857" y="1600200"/>
            <a:ext cx="1364284" cy="2377440"/>
          </a:xfrm>
          <a:prstGeom prst="roundRect">
            <a:avLst>
              <a:gd name="adj" fmla="val 6032"/>
            </a:avLst>
          </a:prstGeom>
          <a:solidFill>
            <a:srgbClr val="FFFD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8" name="Oval 17"/>
          <p:cNvSpPr/>
          <p:nvPr/>
        </p:nvSpPr>
        <p:spPr>
          <a:xfrm>
            <a:off x="4242816" y="1746504"/>
            <a:ext cx="658368" cy="658368"/>
          </a:xfrm>
          <a:prstGeom prst="ellipse">
            <a:avLst/>
          </a:prstGeom>
          <a:solidFill>
            <a:srgbClr val="6B4F3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9" name="TextBox 18"/>
          <p:cNvSpPr txBox="1"/>
          <p:nvPr/>
        </p:nvSpPr>
        <p:spPr>
          <a:xfrm>
            <a:off x="3889857" y="1865376"/>
            <a:ext cx="1364284" cy="420624"/>
          </a:xfrm>
          <a:prstGeom prst="rect">
            <a:avLst/>
          </a:prstGeom>
          <a:noFill/>
          <a:effectLst/>
        </p:spPr>
        <p:txBody>
          <a:bodyPr wrap="square" lIns="0" rIns="0" tIns="0" bIns="0" anchor="t">
            <a:spAutoFit/>
          </a:bodyPr>
          <a:lstStyle/>
          <a:p>
            <a:pPr algn="ctr"/>
            <a:r>
              <a:rPr sz="1800" b="1">
                <a:solidFill>
                  <a:srgbClr val="FFFDF7"/>
                </a:solidFill>
                <a:latin typeface="Libre Caslon Display"/>
              </a:rPr>
              <a:t>1</a:t>
            </a:r>
          </a:p>
        </p:txBody>
      </p:sp>
      <p:sp>
        <p:nvSpPr>
          <p:cNvPr id="20" name="TextBox 19"/>
          <p:cNvSpPr txBox="1"/>
          <p:nvPr/>
        </p:nvSpPr>
        <p:spPr>
          <a:xfrm>
            <a:off x="3944721" y="2532888"/>
            <a:ext cx="1254556" cy="512064"/>
          </a:xfrm>
          <a:prstGeom prst="rect">
            <a:avLst/>
          </a:prstGeom>
          <a:noFill/>
          <a:effectLst/>
        </p:spPr>
        <p:txBody>
          <a:bodyPr wrap="square" lIns="0" rIns="0" tIns="0" bIns="0" anchor="t">
            <a:spAutoFit/>
          </a:bodyPr>
          <a:lstStyle/>
          <a:p>
            <a:pPr algn="ctr">
              <a:lnSpc>
                <a:spcPct val="105000"/>
              </a:lnSpc>
            </a:pPr>
            <a:r>
              <a:rPr sz="1250" b="1">
                <a:solidFill>
                  <a:srgbClr val="6B4F3E"/>
                </a:solidFill>
                <a:latin typeface="Libre Caslon Display"/>
              </a:rPr>
              <a:t>passed it on</a:t>
            </a:r>
          </a:p>
        </p:txBody>
      </p:sp>
      <p:sp>
        <p:nvSpPr>
          <p:cNvPr id="21" name="TextBox 20"/>
          <p:cNvSpPr txBox="1"/>
          <p:nvPr/>
        </p:nvSpPr>
        <p:spPr>
          <a:xfrm>
            <a:off x="3981297" y="3099815"/>
            <a:ext cx="1181404" cy="804672"/>
          </a:xfrm>
          <a:prstGeom prst="rect">
            <a:avLst/>
          </a:prstGeom>
          <a:noFill/>
          <a:effectLst/>
        </p:spPr>
        <p:txBody>
          <a:bodyPr wrap="square" lIns="0" rIns="0" tIns="0" bIns="0" anchor="t">
            <a:spAutoFit/>
          </a:bodyPr>
          <a:lstStyle/>
          <a:p>
            <a:pPr algn="ctr">
              <a:lnSpc>
                <a:spcPct val="122000"/>
              </a:lnSpc>
            </a:pPr>
            <a:r>
              <a:rPr sz="1000" b="0">
                <a:solidFill>
                  <a:srgbClr val="706962"/>
                </a:solidFill>
                <a:latin typeface="Karla"/>
              </a:rPr>
              <a:t>Kai, to a group who had not heard it.</a:t>
            </a:r>
          </a:p>
        </p:txBody>
      </p:sp>
      <p:sp>
        <p:nvSpPr>
          <p:cNvPr id="22" name="Rounded Rectangle 21"/>
          <p:cNvSpPr/>
          <p:nvPr/>
        </p:nvSpPr>
        <p:spPr>
          <a:xfrm>
            <a:off x="5491886" y="1600200"/>
            <a:ext cx="1364284" cy="2377440"/>
          </a:xfrm>
          <a:prstGeom prst="roundRect">
            <a:avLst>
              <a:gd name="adj" fmla="val 6032"/>
            </a:avLst>
          </a:prstGeom>
          <a:solidFill>
            <a:srgbClr val="FFFD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23" name="Oval 22"/>
          <p:cNvSpPr/>
          <p:nvPr/>
        </p:nvSpPr>
        <p:spPr>
          <a:xfrm>
            <a:off x="5844844" y="1746504"/>
            <a:ext cx="658368" cy="658368"/>
          </a:xfrm>
          <a:prstGeom prst="ellipse">
            <a:avLst/>
          </a:prstGeom>
          <a:solidFill>
            <a:srgbClr val="6B4F3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24" name="TextBox 23"/>
          <p:cNvSpPr txBox="1"/>
          <p:nvPr/>
        </p:nvSpPr>
        <p:spPr>
          <a:xfrm>
            <a:off x="5491886" y="1865376"/>
            <a:ext cx="1364284" cy="420624"/>
          </a:xfrm>
          <a:prstGeom prst="rect">
            <a:avLst/>
          </a:prstGeom>
          <a:noFill/>
          <a:effectLst/>
        </p:spPr>
        <p:txBody>
          <a:bodyPr wrap="square" lIns="0" rIns="0" tIns="0" bIns="0" anchor="t">
            <a:spAutoFit/>
          </a:bodyPr>
          <a:lstStyle/>
          <a:p>
            <a:pPr algn="ctr"/>
            <a:r>
              <a:rPr sz="1800" b="1">
                <a:solidFill>
                  <a:srgbClr val="FFFDF7"/>
                </a:solidFill>
                <a:latin typeface="Libre Caslon Display"/>
              </a:rPr>
              <a:t>2</a:t>
            </a:r>
          </a:p>
        </p:txBody>
      </p:sp>
      <p:sp>
        <p:nvSpPr>
          <p:cNvPr id="25" name="TextBox 24"/>
          <p:cNvSpPr txBox="1"/>
          <p:nvPr/>
        </p:nvSpPr>
        <p:spPr>
          <a:xfrm>
            <a:off x="5546750" y="2532888"/>
            <a:ext cx="1254556" cy="512064"/>
          </a:xfrm>
          <a:prstGeom prst="rect">
            <a:avLst/>
          </a:prstGeom>
          <a:noFill/>
          <a:effectLst/>
        </p:spPr>
        <p:txBody>
          <a:bodyPr wrap="square" lIns="0" rIns="0" tIns="0" bIns="0" anchor="t">
            <a:spAutoFit/>
          </a:bodyPr>
          <a:lstStyle/>
          <a:p>
            <a:pPr algn="ctr">
              <a:lnSpc>
                <a:spcPct val="105000"/>
              </a:lnSpc>
            </a:pPr>
            <a:r>
              <a:rPr sz="1250" b="1">
                <a:solidFill>
                  <a:srgbClr val="6B4F3E"/>
                </a:solidFill>
                <a:latin typeface="Libre Caslon Display"/>
              </a:rPr>
              <a:t>were never there</a:t>
            </a:r>
          </a:p>
        </p:txBody>
      </p:sp>
      <p:sp>
        <p:nvSpPr>
          <p:cNvPr id="26" name="TextBox 25"/>
          <p:cNvSpPr txBox="1"/>
          <p:nvPr/>
        </p:nvSpPr>
        <p:spPr>
          <a:xfrm>
            <a:off x="5583326" y="3099815"/>
            <a:ext cx="1181404" cy="804672"/>
          </a:xfrm>
          <a:prstGeom prst="rect">
            <a:avLst/>
          </a:prstGeom>
          <a:noFill/>
          <a:effectLst/>
        </p:spPr>
        <p:txBody>
          <a:bodyPr wrap="square" lIns="0" rIns="0" tIns="0" bIns="0" anchor="t">
            <a:spAutoFit/>
          </a:bodyPr>
          <a:lstStyle/>
          <a:p>
            <a:pPr algn="ctr">
              <a:lnSpc>
                <a:spcPct val="122000"/>
              </a:lnSpc>
            </a:pPr>
            <a:r>
              <a:rPr sz="1000" b="0">
                <a:solidFill>
                  <a:srgbClr val="706962"/>
                </a:solidFill>
                <a:latin typeface="Karla"/>
              </a:rPr>
              <a:t>They repeated it anyway, by Thursday.</a:t>
            </a:r>
          </a:p>
        </p:txBody>
      </p:sp>
      <p:sp>
        <p:nvSpPr>
          <p:cNvPr id="27" name="Rounded Rectangle 26"/>
          <p:cNvSpPr/>
          <p:nvPr/>
        </p:nvSpPr>
        <p:spPr>
          <a:xfrm>
            <a:off x="7093915" y="1600200"/>
            <a:ext cx="1364284" cy="2377440"/>
          </a:xfrm>
          <a:prstGeom prst="roundRect">
            <a:avLst>
              <a:gd name="adj" fmla="val 6032"/>
            </a:avLst>
          </a:prstGeom>
          <a:solidFill>
            <a:srgbClr val="FFFD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28" name="Oval 27"/>
          <p:cNvSpPr/>
          <p:nvPr/>
        </p:nvSpPr>
        <p:spPr>
          <a:xfrm>
            <a:off x="7446873" y="1746504"/>
            <a:ext cx="658368" cy="658368"/>
          </a:xfrm>
          <a:prstGeom prst="ellipse">
            <a:avLst/>
          </a:prstGeom>
          <a:solidFill>
            <a:srgbClr val="6B4F3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29" name="TextBox 28"/>
          <p:cNvSpPr txBox="1"/>
          <p:nvPr/>
        </p:nvSpPr>
        <p:spPr>
          <a:xfrm>
            <a:off x="7093915" y="1865376"/>
            <a:ext cx="1364284" cy="420624"/>
          </a:xfrm>
          <a:prstGeom prst="rect">
            <a:avLst/>
          </a:prstGeom>
          <a:noFill/>
          <a:effectLst/>
        </p:spPr>
        <p:txBody>
          <a:bodyPr wrap="square" lIns="0" rIns="0" tIns="0" bIns="0" anchor="t">
            <a:spAutoFit/>
          </a:bodyPr>
          <a:lstStyle/>
          <a:p>
            <a:pPr algn="ctr"/>
            <a:r>
              <a:rPr sz="1800" b="1">
                <a:solidFill>
                  <a:srgbClr val="FFFDF7"/>
                </a:solidFill>
                <a:latin typeface="Libre Caslon Display"/>
              </a:rPr>
              <a:t>1</a:t>
            </a:r>
          </a:p>
        </p:txBody>
      </p:sp>
      <p:sp>
        <p:nvSpPr>
          <p:cNvPr id="30" name="TextBox 29"/>
          <p:cNvSpPr txBox="1"/>
          <p:nvPr/>
        </p:nvSpPr>
        <p:spPr>
          <a:xfrm>
            <a:off x="7148779" y="2532888"/>
            <a:ext cx="1254556" cy="512064"/>
          </a:xfrm>
          <a:prstGeom prst="rect">
            <a:avLst/>
          </a:prstGeom>
          <a:noFill/>
          <a:effectLst/>
        </p:spPr>
        <p:txBody>
          <a:bodyPr wrap="square" lIns="0" rIns="0" tIns="0" bIns="0" anchor="t">
            <a:spAutoFit/>
          </a:bodyPr>
          <a:lstStyle/>
          <a:p>
            <a:pPr algn="ctr">
              <a:lnSpc>
                <a:spcPct val="105000"/>
              </a:lnSpc>
            </a:pPr>
            <a:r>
              <a:rPr sz="1250" b="1">
                <a:solidFill>
                  <a:srgbClr val="6B4F3E"/>
                </a:solidFill>
                <a:latin typeface="Libre Caslon Display"/>
              </a:rPr>
              <a:t>stopped answering</a:t>
            </a:r>
          </a:p>
        </p:txBody>
      </p:sp>
      <p:sp>
        <p:nvSpPr>
          <p:cNvPr id="31" name="TextBox 30"/>
          <p:cNvSpPr txBox="1"/>
          <p:nvPr/>
        </p:nvSpPr>
        <p:spPr>
          <a:xfrm>
            <a:off x="7185355" y="3099815"/>
            <a:ext cx="1181404" cy="804672"/>
          </a:xfrm>
          <a:prstGeom prst="rect">
            <a:avLst/>
          </a:prstGeom>
          <a:noFill/>
          <a:effectLst/>
        </p:spPr>
        <p:txBody>
          <a:bodyPr wrap="square" lIns="0" rIns="0" tIns="0" bIns="0" anchor="t">
            <a:spAutoFit/>
          </a:bodyPr>
          <a:lstStyle/>
          <a:p>
            <a:pPr algn="ctr">
              <a:lnSpc>
                <a:spcPct val="122000"/>
              </a:lnSpc>
            </a:pPr>
            <a:r>
              <a:rPr sz="1000" b="0">
                <a:solidFill>
                  <a:srgbClr val="706962"/>
                </a:solidFill>
                <a:latin typeface="Karla"/>
              </a:rPr>
              <a:t>Nadia, by Friday.</a:t>
            </a:r>
          </a:p>
        </p:txBody>
      </p:sp>
      <p:sp>
        <p:nvSpPr>
          <p:cNvPr id="32" name="TextBox 31"/>
          <p:cNvSpPr txBox="1"/>
          <p:nvPr/>
        </p:nvSpPr>
        <p:spPr>
          <a:xfrm>
            <a:off x="685800" y="4187952"/>
            <a:ext cx="7772400" cy="457200"/>
          </a:xfrm>
          <a:prstGeom prst="rect">
            <a:avLst/>
          </a:prstGeom>
          <a:noFill/>
          <a:effectLst/>
        </p:spPr>
        <p:txBody>
          <a:bodyPr wrap="square" lIns="0" rIns="0" tIns="0" bIns="0" anchor="t">
            <a:spAutoFit/>
          </a:bodyPr>
          <a:lstStyle/>
          <a:p>
            <a:pPr algn="l">
              <a:lnSpc>
                <a:spcPct val="120000"/>
              </a:lnSpc>
            </a:pPr>
            <a:r>
              <a:rPr sz="1300" b="0">
                <a:solidFill>
                  <a:srgbClr val="706962"/>
                </a:solidFill>
                <a:latin typeface="Karla"/>
              </a:rPr>
              <a:t>One of them started it. Most forms count two: the one who said it and the one it was about.</a:t>
            </a:r>
          </a:p>
        </p:txBody>
      </p:sp>
      <p:pic>
        <p:nvPicPr>
          <p:cNvPr id="33" name="Picture 32" descr="logo-mark.png"/>
          <p:cNvPicPr>
            <a:picLocks noChangeAspect="1"/>
          </p:cNvPicPr>
          <p:nvPr/>
        </p:nvPicPr>
        <p:blipFill>
          <a:blip r:embed="rId2"/>
          <a:stretch>
            <a:fillRect/>
          </a:stretch>
        </p:blipFill>
        <p:spPr>
          <a:xfrm>
            <a:off x="384048" y="4709160"/>
            <a:ext cx="155448" cy="182880"/>
          </a:xfrm>
          <a:prstGeom prst="rect">
            <a:avLst/>
          </a:prstGeom>
        </p:spPr>
      </p:pic>
      <p:sp>
        <p:nvSpPr>
          <p:cNvPr id="34" name="TextBox 33"/>
          <p:cNvSpPr txBox="1"/>
          <p:nvPr/>
        </p:nvSpPr>
        <p:spPr>
          <a:xfrm>
            <a:off x="603504" y="4709160"/>
            <a:ext cx="2194560" cy="210312"/>
          </a:xfrm>
          <a:prstGeom prst="rect">
            <a:avLst/>
          </a:prstGeom>
          <a:noFill/>
          <a:effectLst/>
        </p:spPr>
        <p:txBody>
          <a:bodyPr wrap="square" lIns="0" rIns="0" tIns="0" bIns="0" anchor="t">
            <a:spAutoFit/>
          </a:bodyPr>
          <a:lstStyle/>
          <a:p>
            <a:pPr algn="l"/>
            <a:r>
              <a:rPr sz="850" b="0">
                <a:solidFill>
                  <a:srgbClr val="AAA49D"/>
                </a:solidFill>
                <a:latin typeface="Karla"/>
              </a:rPr>
              <a:t>The Pastoral Guide</a:t>
            </a:r>
          </a:p>
        </p:txBody>
      </p:sp>
      <p:sp>
        <p:nvSpPr>
          <p:cNvPr id="35" name="TextBox 34"/>
          <p:cNvSpPr txBox="1"/>
          <p:nvPr/>
        </p:nvSpPr>
        <p:spPr>
          <a:xfrm>
            <a:off x="7680960" y="4727448"/>
            <a:ext cx="1078992" cy="219456"/>
          </a:xfrm>
          <a:prstGeom prst="rect">
            <a:avLst/>
          </a:prstGeom>
          <a:noFill/>
          <a:effectLst/>
        </p:spPr>
        <p:txBody>
          <a:bodyPr wrap="square" lIns="0" rIns="0" tIns="0" bIns="0" anchor="t">
            <a:spAutoFit/>
          </a:bodyPr>
          <a:lstStyle/>
          <a:p>
            <a:pPr algn="r"/>
            <a:r>
              <a:rPr sz="850" b="0">
                <a:solidFill>
                  <a:srgbClr val="AAA49D"/>
                </a:solidFill>
                <a:latin typeface="Karla"/>
              </a:rPr>
              <a:t>4 / 18</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9144000" cy="5143500"/>
          </a:xfrm>
          <a:prstGeom prst="rect">
            <a:avLst/>
          </a:prstGeom>
          <a:solidFill>
            <a:srgbClr val="FAF8F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3" name="TextBox 2"/>
          <p:cNvSpPr txBox="1"/>
          <p:nvPr/>
        </p:nvSpPr>
        <p:spPr>
          <a:xfrm>
            <a:off x="685800" y="566928"/>
            <a:ext cx="7772400" cy="201168"/>
          </a:xfrm>
          <a:prstGeom prst="rect">
            <a:avLst/>
          </a:prstGeom>
          <a:noFill/>
          <a:effectLst/>
        </p:spPr>
        <p:txBody>
          <a:bodyPr wrap="square" lIns="0" rIns="0" tIns="0" bIns="0" anchor="t">
            <a:spAutoFit/>
          </a:bodyPr>
          <a:lstStyle/>
          <a:p>
            <a:pPr algn="l"/>
            <a:r>
              <a:rPr sz="1050" b="1" spc="160">
                <a:solidFill>
                  <a:srgbClr val="A3897A"/>
                </a:solidFill>
                <a:latin typeface="Karla"/>
              </a:rPr>
              <a:t>THINK</a:t>
            </a:r>
          </a:p>
        </p:txBody>
      </p:sp>
      <p:sp>
        <p:nvSpPr>
          <p:cNvPr id="4" name="TextBox 3"/>
          <p:cNvSpPr txBox="1"/>
          <p:nvPr/>
        </p:nvSpPr>
        <p:spPr>
          <a:xfrm>
            <a:off x="685800" y="841248"/>
            <a:ext cx="6309360" cy="566928"/>
          </a:xfrm>
          <a:prstGeom prst="rect">
            <a:avLst/>
          </a:prstGeom>
          <a:noFill/>
          <a:effectLst/>
        </p:spPr>
        <p:txBody>
          <a:bodyPr wrap="square" lIns="0" rIns="0" tIns="0" bIns="0" anchor="t">
            <a:spAutoFit/>
          </a:bodyPr>
          <a:lstStyle/>
          <a:p>
            <a:pPr algn="l"/>
            <a:r>
              <a:rPr sz="3100" b="1">
                <a:solidFill>
                  <a:srgbClr val="3A332E"/>
                </a:solidFill>
                <a:latin typeface="Libre Caslon Display"/>
              </a:rPr>
              <a:t>You already know this</a:t>
            </a:r>
          </a:p>
        </p:txBody>
      </p:sp>
      <p:sp>
        <p:nvSpPr>
          <p:cNvPr id="5" name="Rounded Rectangle 4"/>
          <p:cNvSpPr/>
          <p:nvPr/>
        </p:nvSpPr>
        <p:spPr>
          <a:xfrm>
            <a:off x="685800" y="1554480"/>
            <a:ext cx="7772400" cy="2103120"/>
          </a:xfrm>
          <a:prstGeom prst="roundRect">
            <a:avLst>
              <a:gd name="adj" fmla="val 3913"/>
            </a:avLst>
          </a:prstGeom>
          <a:solidFill>
            <a:srgbClr val="FFFD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6" name="TextBox 5"/>
          <p:cNvSpPr txBox="1"/>
          <p:nvPr/>
        </p:nvSpPr>
        <p:spPr>
          <a:xfrm>
            <a:off x="1097280" y="1810512"/>
            <a:ext cx="6949440" cy="1645920"/>
          </a:xfrm>
          <a:prstGeom prst="rect">
            <a:avLst/>
          </a:prstGeom>
          <a:noFill/>
          <a:effectLst/>
        </p:spPr>
        <p:txBody>
          <a:bodyPr wrap="square" lIns="0" rIns="0" tIns="0" bIns="0" anchor="t">
            <a:spAutoFit/>
          </a:bodyPr>
          <a:lstStyle/>
          <a:p>
            <a:pPr algn="l">
              <a:lnSpc>
                <a:spcPct val="160000"/>
              </a:lnSpc>
            </a:pPr>
            <a:r>
              <a:rPr sz="1550" b="0">
                <a:solidFill>
                  <a:srgbClr val="3A332E"/>
                </a:solidFill>
                <a:latin typeface="Libre Caslon Display"/>
              </a:rPr>
              <a:t>Most people have laughed at something without deciding to.</a:t>
            </a:r>
            <a:br/>
            <a:r>
              <a:rPr sz="1550" b="0">
                <a:solidFill>
                  <a:srgbClr val="3A332E"/>
                </a:solidFill>
                <a:latin typeface="Libre Caslon Display"/>
              </a:rPr>
              <a:t>Most people have walked towards a group and heard it go quiet.</a:t>
            </a:r>
            <a:br/>
            <a:r>
              <a:rPr sz="1550" b="0">
                <a:solidFill>
                  <a:srgbClr val="3A332E"/>
                </a:solidFill>
                <a:latin typeface="Libre Caslon Display"/>
              </a:rPr>
              <a:t>Most people have watched something and assumed somebody else would say it.</a:t>
            </a:r>
          </a:p>
        </p:txBody>
      </p:sp>
      <p:sp>
        <p:nvSpPr>
          <p:cNvPr id="7" name="TextBox 6"/>
          <p:cNvSpPr txBox="1"/>
          <p:nvPr/>
        </p:nvSpPr>
        <p:spPr>
          <a:xfrm>
            <a:off x="685800" y="3931920"/>
            <a:ext cx="7772400" cy="457200"/>
          </a:xfrm>
          <a:prstGeom prst="rect">
            <a:avLst/>
          </a:prstGeom>
          <a:noFill/>
          <a:effectLst/>
        </p:spPr>
        <p:txBody>
          <a:bodyPr wrap="square" lIns="0" rIns="0" tIns="0" bIns="0" anchor="t">
            <a:spAutoFit/>
          </a:bodyPr>
          <a:lstStyle/>
          <a:p>
            <a:pPr algn="l">
              <a:lnSpc>
                <a:spcPct val="120000"/>
              </a:lnSpc>
            </a:pPr>
            <a:r>
              <a:rPr sz="1300" b="1">
                <a:solidFill>
                  <a:srgbClr val="6B4F3E"/>
                </a:solidFill>
                <a:latin typeface="Karla"/>
              </a:rPr>
              <a:t>None of that makes you the one who started it, and all of it is part of why it kept going.</a:t>
            </a:r>
          </a:p>
        </p:txBody>
      </p:sp>
      <p:pic>
        <p:nvPicPr>
          <p:cNvPr id="8" name="Picture 7" descr="logo-mark.png"/>
          <p:cNvPicPr>
            <a:picLocks noChangeAspect="1"/>
          </p:cNvPicPr>
          <p:nvPr/>
        </p:nvPicPr>
        <p:blipFill>
          <a:blip r:embed="rId2"/>
          <a:stretch>
            <a:fillRect/>
          </a:stretch>
        </p:blipFill>
        <p:spPr>
          <a:xfrm>
            <a:off x="384048" y="4709160"/>
            <a:ext cx="155448" cy="182880"/>
          </a:xfrm>
          <a:prstGeom prst="rect">
            <a:avLst/>
          </a:prstGeom>
        </p:spPr>
      </p:pic>
      <p:sp>
        <p:nvSpPr>
          <p:cNvPr id="9" name="TextBox 8"/>
          <p:cNvSpPr txBox="1"/>
          <p:nvPr/>
        </p:nvSpPr>
        <p:spPr>
          <a:xfrm>
            <a:off x="603504" y="4709160"/>
            <a:ext cx="2194560" cy="210312"/>
          </a:xfrm>
          <a:prstGeom prst="rect">
            <a:avLst/>
          </a:prstGeom>
          <a:noFill/>
          <a:effectLst/>
        </p:spPr>
        <p:txBody>
          <a:bodyPr wrap="square" lIns="0" rIns="0" tIns="0" bIns="0" anchor="t">
            <a:spAutoFit/>
          </a:bodyPr>
          <a:lstStyle/>
          <a:p>
            <a:pPr algn="l"/>
            <a:r>
              <a:rPr sz="850" b="0">
                <a:solidFill>
                  <a:srgbClr val="AAA49D"/>
                </a:solidFill>
                <a:latin typeface="Karla"/>
              </a:rPr>
              <a:t>The Pastoral Guide</a:t>
            </a:r>
          </a:p>
        </p:txBody>
      </p:sp>
      <p:sp>
        <p:nvSpPr>
          <p:cNvPr id="10" name="TextBox 9"/>
          <p:cNvSpPr txBox="1"/>
          <p:nvPr/>
        </p:nvSpPr>
        <p:spPr>
          <a:xfrm>
            <a:off x="7680960" y="4727448"/>
            <a:ext cx="1078992" cy="219456"/>
          </a:xfrm>
          <a:prstGeom prst="rect">
            <a:avLst/>
          </a:prstGeom>
          <a:noFill/>
          <a:effectLst/>
        </p:spPr>
        <p:txBody>
          <a:bodyPr wrap="square" lIns="0" rIns="0" tIns="0" bIns="0" anchor="t">
            <a:spAutoFit/>
          </a:bodyPr>
          <a:lstStyle/>
          <a:p>
            <a:pPr algn="r"/>
            <a:r>
              <a:rPr sz="850" b="0">
                <a:solidFill>
                  <a:srgbClr val="AAA49D"/>
                </a:solidFill>
                <a:latin typeface="Karla"/>
              </a:rPr>
              <a:t>5 / 18</a:t>
            </a:r>
          </a:p>
        </p:txBody>
      </p:sp>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9144000" cy="5143500"/>
          </a:xfrm>
          <a:prstGeom prst="rect">
            <a:avLst/>
          </a:prstGeom>
          <a:solidFill>
            <a:srgbClr val="FAF8F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3" name="TextBox 2"/>
          <p:cNvSpPr txBox="1"/>
          <p:nvPr/>
        </p:nvSpPr>
        <p:spPr>
          <a:xfrm>
            <a:off x="685800" y="566928"/>
            <a:ext cx="7772400" cy="201168"/>
          </a:xfrm>
          <a:prstGeom prst="rect">
            <a:avLst/>
          </a:prstGeom>
          <a:noFill/>
          <a:effectLst/>
        </p:spPr>
        <p:txBody>
          <a:bodyPr wrap="square" lIns="0" rIns="0" tIns="0" bIns="0" anchor="t">
            <a:spAutoFit/>
          </a:bodyPr>
          <a:lstStyle/>
          <a:p>
            <a:pPr algn="l"/>
            <a:r>
              <a:rPr sz="1050" b="1" spc="160">
                <a:solidFill>
                  <a:srgbClr val="A3897A"/>
                </a:solidFill>
                <a:latin typeface="Karla"/>
              </a:rPr>
              <a:t>SO WHO IS IN A MOMENT LIKE THAT</a:t>
            </a:r>
          </a:p>
        </p:txBody>
      </p:sp>
      <p:sp>
        <p:nvSpPr>
          <p:cNvPr id="4" name="Rounded Rectangle 3"/>
          <p:cNvSpPr/>
          <p:nvPr/>
        </p:nvSpPr>
        <p:spPr>
          <a:xfrm>
            <a:off x="7543800" y="530352"/>
            <a:ext cx="914400" cy="347472"/>
          </a:xfrm>
          <a:prstGeom prst="roundRect">
            <a:avLst>
              <a:gd name="adj" fmla="val 50000"/>
            </a:avLst>
          </a:prstGeom>
          <a:solidFill>
            <a:srgbClr val="F0EAE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5" name="TextBox 4"/>
          <p:cNvSpPr txBox="1"/>
          <p:nvPr/>
        </p:nvSpPr>
        <p:spPr>
          <a:xfrm>
            <a:off x="7543800" y="594360"/>
            <a:ext cx="914400" cy="237744"/>
          </a:xfrm>
          <a:prstGeom prst="rect">
            <a:avLst/>
          </a:prstGeom>
          <a:noFill/>
          <a:effectLst/>
        </p:spPr>
        <p:txBody>
          <a:bodyPr wrap="square" lIns="0" rIns="0" tIns="0" bIns="0" anchor="t">
            <a:spAutoFit/>
          </a:bodyPr>
          <a:lstStyle/>
          <a:p>
            <a:pPr algn="ctr"/>
            <a:r>
              <a:rPr sz="1000" b="1" spc="100">
                <a:solidFill>
                  <a:srgbClr val="6B4F3E"/>
                </a:solidFill>
                <a:latin typeface="Karla"/>
              </a:rPr>
              <a:t>TEACH</a:t>
            </a:r>
          </a:p>
        </p:txBody>
      </p:sp>
      <p:sp>
        <p:nvSpPr>
          <p:cNvPr id="6" name="TextBox 5"/>
          <p:cNvSpPr txBox="1"/>
          <p:nvPr/>
        </p:nvSpPr>
        <p:spPr>
          <a:xfrm>
            <a:off x="685800" y="841248"/>
            <a:ext cx="6309360" cy="566928"/>
          </a:xfrm>
          <a:prstGeom prst="rect">
            <a:avLst/>
          </a:prstGeom>
          <a:noFill/>
          <a:effectLst/>
        </p:spPr>
        <p:txBody>
          <a:bodyPr wrap="square" lIns="0" rIns="0" tIns="0" bIns="0" anchor="t">
            <a:spAutoFit/>
          </a:bodyPr>
          <a:lstStyle/>
          <a:p>
            <a:pPr algn="l"/>
            <a:r>
              <a:rPr sz="3100" b="1">
                <a:solidFill>
                  <a:srgbClr val="3A332E"/>
                </a:solidFill>
                <a:latin typeface="Libre Caslon Display"/>
              </a:rPr>
              <a:t>Five roles</a:t>
            </a:r>
          </a:p>
        </p:txBody>
      </p:sp>
      <p:sp>
        <p:nvSpPr>
          <p:cNvPr id="7" name="Rounded Rectangle 6"/>
          <p:cNvSpPr/>
          <p:nvPr/>
        </p:nvSpPr>
        <p:spPr>
          <a:xfrm>
            <a:off x="685800" y="1645920"/>
            <a:ext cx="1364284" cy="2286000"/>
          </a:xfrm>
          <a:prstGeom prst="roundRect">
            <a:avLst>
              <a:gd name="adj" fmla="val 6032"/>
            </a:avLst>
          </a:prstGeom>
          <a:solidFill>
            <a:srgbClr val="FFFD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8" name="Oval 7"/>
          <p:cNvSpPr/>
          <p:nvPr/>
        </p:nvSpPr>
        <p:spPr>
          <a:xfrm>
            <a:off x="1038758" y="1792224"/>
            <a:ext cx="658368" cy="658368"/>
          </a:xfrm>
          <a:prstGeom prst="ellipse">
            <a:avLst/>
          </a:prstGeom>
          <a:solidFill>
            <a:srgbClr val="6B4F3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9" name="TextBox 8"/>
          <p:cNvSpPr txBox="1"/>
          <p:nvPr/>
        </p:nvSpPr>
        <p:spPr>
          <a:xfrm>
            <a:off x="685800" y="1911095"/>
            <a:ext cx="1364284" cy="420624"/>
          </a:xfrm>
          <a:prstGeom prst="rect">
            <a:avLst/>
          </a:prstGeom>
          <a:noFill/>
          <a:effectLst/>
        </p:spPr>
        <p:txBody>
          <a:bodyPr wrap="square" lIns="0" rIns="0" tIns="0" bIns="0" anchor="t">
            <a:spAutoFit/>
          </a:bodyPr>
          <a:lstStyle/>
          <a:p>
            <a:pPr algn="ctr"/>
            <a:r>
              <a:rPr sz="1800" b="1">
                <a:solidFill>
                  <a:srgbClr val="FFFDF7"/>
                </a:solidFill>
                <a:latin typeface="Libre Caslon Display"/>
              </a:rPr>
              <a:t>1</a:t>
            </a:r>
          </a:p>
        </p:txBody>
      </p:sp>
      <p:sp>
        <p:nvSpPr>
          <p:cNvPr id="10" name="TextBox 9"/>
          <p:cNvSpPr txBox="1"/>
          <p:nvPr/>
        </p:nvSpPr>
        <p:spPr>
          <a:xfrm>
            <a:off x="758952" y="2578608"/>
            <a:ext cx="1217980" cy="548640"/>
          </a:xfrm>
          <a:prstGeom prst="rect">
            <a:avLst/>
          </a:prstGeom>
          <a:noFill/>
          <a:effectLst/>
        </p:spPr>
        <p:txBody>
          <a:bodyPr wrap="square" lIns="0" rIns="0" tIns="0" bIns="0" anchor="t">
            <a:spAutoFit/>
          </a:bodyPr>
          <a:lstStyle/>
          <a:p>
            <a:pPr algn="ctr">
              <a:lnSpc>
                <a:spcPct val="105000"/>
              </a:lnSpc>
            </a:pPr>
            <a:r>
              <a:rPr sz="1400" b="1">
                <a:solidFill>
                  <a:srgbClr val="6B4F3E"/>
                </a:solidFill>
                <a:latin typeface="Libre Caslon Display"/>
              </a:rPr>
              <a:t>Starts it</a:t>
            </a:r>
          </a:p>
        </p:txBody>
      </p:sp>
      <p:sp>
        <p:nvSpPr>
          <p:cNvPr id="11" name="TextBox 10"/>
          <p:cNvSpPr txBox="1"/>
          <p:nvPr/>
        </p:nvSpPr>
        <p:spPr>
          <a:xfrm>
            <a:off x="795528" y="3145536"/>
            <a:ext cx="1144828" cy="713232"/>
          </a:xfrm>
          <a:prstGeom prst="rect">
            <a:avLst/>
          </a:prstGeom>
          <a:noFill/>
          <a:effectLst/>
        </p:spPr>
        <p:txBody>
          <a:bodyPr wrap="square" lIns="0" rIns="0" tIns="0" bIns="0" anchor="t">
            <a:spAutoFit/>
          </a:bodyPr>
          <a:lstStyle/>
          <a:p>
            <a:pPr algn="ctr">
              <a:lnSpc>
                <a:spcPct val="122000"/>
              </a:lnSpc>
            </a:pPr>
            <a:r>
              <a:rPr sz="1050" b="0">
                <a:solidFill>
                  <a:srgbClr val="706962"/>
                </a:solidFill>
                <a:latin typeface="Karla"/>
              </a:rPr>
              <a:t>Says the thing first.</a:t>
            </a:r>
          </a:p>
        </p:txBody>
      </p:sp>
      <p:sp>
        <p:nvSpPr>
          <p:cNvPr id="12" name="Rounded Rectangle 11"/>
          <p:cNvSpPr/>
          <p:nvPr/>
        </p:nvSpPr>
        <p:spPr>
          <a:xfrm>
            <a:off x="2287828" y="1645920"/>
            <a:ext cx="1364284" cy="2286000"/>
          </a:xfrm>
          <a:prstGeom prst="roundRect">
            <a:avLst>
              <a:gd name="adj" fmla="val 6032"/>
            </a:avLst>
          </a:prstGeom>
          <a:solidFill>
            <a:srgbClr val="FFFD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3" name="Oval 12"/>
          <p:cNvSpPr/>
          <p:nvPr/>
        </p:nvSpPr>
        <p:spPr>
          <a:xfrm>
            <a:off x="2640787" y="1792224"/>
            <a:ext cx="658368" cy="658368"/>
          </a:xfrm>
          <a:prstGeom prst="ellipse">
            <a:avLst/>
          </a:prstGeom>
          <a:solidFill>
            <a:srgbClr val="6B4F3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4" name="TextBox 13"/>
          <p:cNvSpPr txBox="1"/>
          <p:nvPr/>
        </p:nvSpPr>
        <p:spPr>
          <a:xfrm>
            <a:off x="2287828" y="1911095"/>
            <a:ext cx="1364284" cy="420624"/>
          </a:xfrm>
          <a:prstGeom prst="rect">
            <a:avLst/>
          </a:prstGeom>
          <a:noFill/>
          <a:effectLst/>
        </p:spPr>
        <p:txBody>
          <a:bodyPr wrap="square" lIns="0" rIns="0" tIns="0" bIns="0" anchor="t">
            <a:spAutoFit/>
          </a:bodyPr>
          <a:lstStyle/>
          <a:p>
            <a:pPr algn="ctr"/>
            <a:r>
              <a:rPr sz="1800" b="1">
                <a:solidFill>
                  <a:srgbClr val="FFFDF7"/>
                </a:solidFill>
                <a:latin typeface="Libre Caslon Display"/>
              </a:rPr>
              <a:t>2</a:t>
            </a:r>
          </a:p>
        </p:txBody>
      </p:sp>
      <p:sp>
        <p:nvSpPr>
          <p:cNvPr id="15" name="TextBox 14"/>
          <p:cNvSpPr txBox="1"/>
          <p:nvPr/>
        </p:nvSpPr>
        <p:spPr>
          <a:xfrm>
            <a:off x="2360980" y="2578608"/>
            <a:ext cx="1217980" cy="548640"/>
          </a:xfrm>
          <a:prstGeom prst="rect">
            <a:avLst/>
          </a:prstGeom>
          <a:noFill/>
          <a:effectLst/>
        </p:spPr>
        <p:txBody>
          <a:bodyPr wrap="square" lIns="0" rIns="0" tIns="0" bIns="0" anchor="t">
            <a:spAutoFit/>
          </a:bodyPr>
          <a:lstStyle/>
          <a:p>
            <a:pPr algn="ctr">
              <a:lnSpc>
                <a:spcPct val="105000"/>
              </a:lnSpc>
            </a:pPr>
            <a:r>
              <a:rPr sz="1400" b="1">
                <a:solidFill>
                  <a:srgbClr val="6B4F3E"/>
                </a:solidFill>
                <a:latin typeface="Libre Caslon Display"/>
              </a:rPr>
              <a:t>Joins in</a:t>
            </a:r>
          </a:p>
        </p:txBody>
      </p:sp>
      <p:sp>
        <p:nvSpPr>
          <p:cNvPr id="16" name="TextBox 15"/>
          <p:cNvSpPr txBox="1"/>
          <p:nvPr/>
        </p:nvSpPr>
        <p:spPr>
          <a:xfrm>
            <a:off x="2397556" y="3145536"/>
            <a:ext cx="1144828" cy="713232"/>
          </a:xfrm>
          <a:prstGeom prst="rect">
            <a:avLst/>
          </a:prstGeom>
          <a:noFill/>
          <a:effectLst/>
        </p:spPr>
        <p:txBody>
          <a:bodyPr wrap="square" lIns="0" rIns="0" tIns="0" bIns="0" anchor="t">
            <a:spAutoFit/>
          </a:bodyPr>
          <a:lstStyle/>
          <a:p>
            <a:pPr algn="ctr">
              <a:lnSpc>
                <a:spcPct val="122000"/>
              </a:lnSpc>
            </a:pPr>
            <a:r>
              <a:rPr sz="1050" b="0">
                <a:solidFill>
                  <a:srgbClr val="706962"/>
                </a:solidFill>
                <a:latin typeface="Karla"/>
              </a:rPr>
              <a:t>Repeats it somewhere else.</a:t>
            </a:r>
          </a:p>
        </p:txBody>
      </p:sp>
      <p:sp>
        <p:nvSpPr>
          <p:cNvPr id="17" name="Rounded Rectangle 16"/>
          <p:cNvSpPr/>
          <p:nvPr/>
        </p:nvSpPr>
        <p:spPr>
          <a:xfrm>
            <a:off x="3889857" y="1645920"/>
            <a:ext cx="1364284" cy="2286000"/>
          </a:xfrm>
          <a:prstGeom prst="roundRect">
            <a:avLst>
              <a:gd name="adj" fmla="val 6032"/>
            </a:avLst>
          </a:prstGeom>
          <a:solidFill>
            <a:srgbClr val="FFFD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8" name="Oval 17"/>
          <p:cNvSpPr/>
          <p:nvPr/>
        </p:nvSpPr>
        <p:spPr>
          <a:xfrm>
            <a:off x="4242816" y="1792224"/>
            <a:ext cx="658368" cy="658368"/>
          </a:xfrm>
          <a:prstGeom prst="ellipse">
            <a:avLst/>
          </a:prstGeom>
          <a:solidFill>
            <a:srgbClr val="6B4F3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9" name="TextBox 18"/>
          <p:cNvSpPr txBox="1"/>
          <p:nvPr/>
        </p:nvSpPr>
        <p:spPr>
          <a:xfrm>
            <a:off x="3889857" y="1911095"/>
            <a:ext cx="1364284" cy="420624"/>
          </a:xfrm>
          <a:prstGeom prst="rect">
            <a:avLst/>
          </a:prstGeom>
          <a:noFill/>
          <a:effectLst/>
        </p:spPr>
        <p:txBody>
          <a:bodyPr wrap="square" lIns="0" rIns="0" tIns="0" bIns="0" anchor="t">
            <a:spAutoFit/>
          </a:bodyPr>
          <a:lstStyle/>
          <a:p>
            <a:pPr algn="ctr"/>
            <a:r>
              <a:rPr sz="1800" b="1">
                <a:solidFill>
                  <a:srgbClr val="FFFDF7"/>
                </a:solidFill>
                <a:latin typeface="Libre Caslon Display"/>
              </a:rPr>
              <a:t>3</a:t>
            </a:r>
          </a:p>
        </p:txBody>
      </p:sp>
      <p:sp>
        <p:nvSpPr>
          <p:cNvPr id="20" name="TextBox 19"/>
          <p:cNvSpPr txBox="1"/>
          <p:nvPr/>
        </p:nvSpPr>
        <p:spPr>
          <a:xfrm>
            <a:off x="3963009" y="2578608"/>
            <a:ext cx="1217980" cy="548640"/>
          </a:xfrm>
          <a:prstGeom prst="rect">
            <a:avLst/>
          </a:prstGeom>
          <a:noFill/>
          <a:effectLst/>
        </p:spPr>
        <p:txBody>
          <a:bodyPr wrap="square" lIns="0" rIns="0" tIns="0" bIns="0" anchor="t">
            <a:spAutoFit/>
          </a:bodyPr>
          <a:lstStyle/>
          <a:p>
            <a:pPr algn="ctr">
              <a:lnSpc>
                <a:spcPct val="105000"/>
              </a:lnSpc>
            </a:pPr>
            <a:r>
              <a:rPr sz="1400" b="1">
                <a:solidFill>
                  <a:srgbClr val="6B4F3E"/>
                </a:solidFill>
                <a:latin typeface="Libre Caslon Display"/>
              </a:rPr>
              <a:t>Laughs</a:t>
            </a:r>
          </a:p>
        </p:txBody>
      </p:sp>
      <p:sp>
        <p:nvSpPr>
          <p:cNvPr id="21" name="TextBox 20"/>
          <p:cNvSpPr txBox="1"/>
          <p:nvPr/>
        </p:nvSpPr>
        <p:spPr>
          <a:xfrm>
            <a:off x="3999585" y="3145536"/>
            <a:ext cx="1144828" cy="713232"/>
          </a:xfrm>
          <a:prstGeom prst="rect">
            <a:avLst/>
          </a:prstGeom>
          <a:noFill/>
          <a:effectLst/>
        </p:spPr>
        <p:txBody>
          <a:bodyPr wrap="square" lIns="0" rIns="0" tIns="0" bIns="0" anchor="t">
            <a:spAutoFit/>
          </a:bodyPr>
          <a:lstStyle/>
          <a:p>
            <a:pPr algn="ctr">
              <a:lnSpc>
                <a:spcPct val="122000"/>
              </a:lnSpc>
            </a:pPr>
            <a:r>
              <a:rPr sz="1050" b="0">
                <a:solidFill>
                  <a:srgbClr val="706962"/>
                </a:solidFill>
                <a:latin typeface="Karla"/>
              </a:rPr>
              <a:t>Gives it an audience.</a:t>
            </a:r>
          </a:p>
        </p:txBody>
      </p:sp>
      <p:sp>
        <p:nvSpPr>
          <p:cNvPr id="22" name="Rounded Rectangle 21"/>
          <p:cNvSpPr/>
          <p:nvPr/>
        </p:nvSpPr>
        <p:spPr>
          <a:xfrm>
            <a:off x="5491886" y="1645920"/>
            <a:ext cx="1364284" cy="2286000"/>
          </a:xfrm>
          <a:prstGeom prst="roundRect">
            <a:avLst>
              <a:gd name="adj" fmla="val 6032"/>
            </a:avLst>
          </a:prstGeom>
          <a:solidFill>
            <a:srgbClr val="FFFD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23" name="Oval 22"/>
          <p:cNvSpPr/>
          <p:nvPr/>
        </p:nvSpPr>
        <p:spPr>
          <a:xfrm>
            <a:off x="5844844" y="1792224"/>
            <a:ext cx="658368" cy="658368"/>
          </a:xfrm>
          <a:prstGeom prst="ellipse">
            <a:avLst/>
          </a:prstGeom>
          <a:solidFill>
            <a:srgbClr val="6B4F3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24" name="TextBox 23"/>
          <p:cNvSpPr txBox="1"/>
          <p:nvPr/>
        </p:nvSpPr>
        <p:spPr>
          <a:xfrm>
            <a:off x="5491886" y="1911095"/>
            <a:ext cx="1364284" cy="420624"/>
          </a:xfrm>
          <a:prstGeom prst="rect">
            <a:avLst/>
          </a:prstGeom>
          <a:noFill/>
          <a:effectLst/>
        </p:spPr>
        <p:txBody>
          <a:bodyPr wrap="square" lIns="0" rIns="0" tIns="0" bIns="0" anchor="t">
            <a:spAutoFit/>
          </a:bodyPr>
          <a:lstStyle/>
          <a:p>
            <a:pPr algn="ctr"/>
            <a:r>
              <a:rPr sz="1800" b="1">
                <a:solidFill>
                  <a:srgbClr val="FFFDF7"/>
                </a:solidFill>
                <a:latin typeface="Libre Caslon Display"/>
              </a:rPr>
              <a:t>4</a:t>
            </a:r>
          </a:p>
        </p:txBody>
      </p:sp>
      <p:sp>
        <p:nvSpPr>
          <p:cNvPr id="25" name="TextBox 24"/>
          <p:cNvSpPr txBox="1"/>
          <p:nvPr/>
        </p:nvSpPr>
        <p:spPr>
          <a:xfrm>
            <a:off x="5565038" y="2578608"/>
            <a:ext cx="1217980" cy="548640"/>
          </a:xfrm>
          <a:prstGeom prst="rect">
            <a:avLst/>
          </a:prstGeom>
          <a:noFill/>
          <a:effectLst/>
        </p:spPr>
        <p:txBody>
          <a:bodyPr wrap="square" lIns="0" rIns="0" tIns="0" bIns="0" anchor="t">
            <a:spAutoFit/>
          </a:bodyPr>
          <a:lstStyle/>
          <a:p>
            <a:pPr algn="ctr">
              <a:lnSpc>
                <a:spcPct val="105000"/>
              </a:lnSpc>
            </a:pPr>
            <a:r>
              <a:rPr sz="1400" b="1">
                <a:solidFill>
                  <a:srgbClr val="6B4F3E"/>
                </a:solidFill>
                <a:latin typeface="Libre Caslon Display"/>
              </a:rPr>
              <a:t>Looks away</a:t>
            </a:r>
          </a:p>
        </p:txBody>
      </p:sp>
      <p:sp>
        <p:nvSpPr>
          <p:cNvPr id="26" name="TextBox 25"/>
          <p:cNvSpPr txBox="1"/>
          <p:nvPr/>
        </p:nvSpPr>
        <p:spPr>
          <a:xfrm>
            <a:off x="5601614" y="3145536"/>
            <a:ext cx="1144828" cy="713232"/>
          </a:xfrm>
          <a:prstGeom prst="rect">
            <a:avLst/>
          </a:prstGeom>
          <a:noFill/>
          <a:effectLst/>
        </p:spPr>
        <p:txBody>
          <a:bodyPr wrap="square" lIns="0" rIns="0" tIns="0" bIns="0" anchor="t">
            <a:spAutoFit/>
          </a:bodyPr>
          <a:lstStyle/>
          <a:p>
            <a:pPr algn="ctr">
              <a:lnSpc>
                <a:spcPct val="122000"/>
              </a:lnSpc>
            </a:pPr>
            <a:r>
              <a:rPr sz="1050" b="0">
                <a:solidFill>
                  <a:srgbClr val="706962"/>
                </a:solidFill>
                <a:latin typeface="Karla"/>
              </a:rPr>
              <a:t>Waits for it to pass.</a:t>
            </a:r>
          </a:p>
        </p:txBody>
      </p:sp>
      <p:sp>
        <p:nvSpPr>
          <p:cNvPr id="27" name="Rounded Rectangle 26"/>
          <p:cNvSpPr/>
          <p:nvPr/>
        </p:nvSpPr>
        <p:spPr>
          <a:xfrm>
            <a:off x="7093915" y="1645920"/>
            <a:ext cx="1364284" cy="2286000"/>
          </a:xfrm>
          <a:prstGeom prst="roundRect">
            <a:avLst>
              <a:gd name="adj" fmla="val 6032"/>
            </a:avLst>
          </a:prstGeom>
          <a:solidFill>
            <a:srgbClr val="FFFD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28" name="Oval 27"/>
          <p:cNvSpPr/>
          <p:nvPr/>
        </p:nvSpPr>
        <p:spPr>
          <a:xfrm>
            <a:off x="7446873" y="1792224"/>
            <a:ext cx="658368" cy="658368"/>
          </a:xfrm>
          <a:prstGeom prst="ellipse">
            <a:avLst/>
          </a:prstGeom>
          <a:solidFill>
            <a:srgbClr val="6B4F3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29" name="TextBox 28"/>
          <p:cNvSpPr txBox="1"/>
          <p:nvPr/>
        </p:nvSpPr>
        <p:spPr>
          <a:xfrm>
            <a:off x="7093915" y="1911095"/>
            <a:ext cx="1364284" cy="420624"/>
          </a:xfrm>
          <a:prstGeom prst="rect">
            <a:avLst/>
          </a:prstGeom>
          <a:noFill/>
          <a:effectLst/>
        </p:spPr>
        <p:txBody>
          <a:bodyPr wrap="square" lIns="0" rIns="0" tIns="0" bIns="0" anchor="t">
            <a:spAutoFit/>
          </a:bodyPr>
          <a:lstStyle/>
          <a:p>
            <a:pPr algn="ctr"/>
            <a:r>
              <a:rPr sz="1800" b="1">
                <a:solidFill>
                  <a:srgbClr val="FFFDF7"/>
                </a:solidFill>
                <a:latin typeface="Libre Caslon Display"/>
              </a:rPr>
              <a:t>5</a:t>
            </a:r>
          </a:p>
        </p:txBody>
      </p:sp>
      <p:sp>
        <p:nvSpPr>
          <p:cNvPr id="30" name="TextBox 29"/>
          <p:cNvSpPr txBox="1"/>
          <p:nvPr/>
        </p:nvSpPr>
        <p:spPr>
          <a:xfrm>
            <a:off x="7167067" y="2578608"/>
            <a:ext cx="1217980" cy="548640"/>
          </a:xfrm>
          <a:prstGeom prst="rect">
            <a:avLst/>
          </a:prstGeom>
          <a:noFill/>
          <a:effectLst/>
        </p:spPr>
        <p:txBody>
          <a:bodyPr wrap="square" lIns="0" rIns="0" tIns="0" bIns="0" anchor="t">
            <a:spAutoFit/>
          </a:bodyPr>
          <a:lstStyle/>
          <a:p>
            <a:pPr algn="ctr">
              <a:lnSpc>
                <a:spcPct val="105000"/>
              </a:lnSpc>
            </a:pPr>
            <a:r>
              <a:rPr sz="1400" b="1">
                <a:solidFill>
                  <a:srgbClr val="6B4F3E"/>
                </a:solidFill>
                <a:latin typeface="Libre Caslon Display"/>
              </a:rPr>
              <a:t>Steps in</a:t>
            </a:r>
          </a:p>
        </p:txBody>
      </p:sp>
      <p:sp>
        <p:nvSpPr>
          <p:cNvPr id="31" name="TextBox 30"/>
          <p:cNvSpPr txBox="1"/>
          <p:nvPr/>
        </p:nvSpPr>
        <p:spPr>
          <a:xfrm>
            <a:off x="7203643" y="3145536"/>
            <a:ext cx="1144828" cy="713232"/>
          </a:xfrm>
          <a:prstGeom prst="rect">
            <a:avLst/>
          </a:prstGeom>
          <a:noFill/>
          <a:effectLst/>
        </p:spPr>
        <p:txBody>
          <a:bodyPr wrap="square" lIns="0" rIns="0" tIns="0" bIns="0" anchor="t">
            <a:spAutoFit/>
          </a:bodyPr>
          <a:lstStyle/>
          <a:p>
            <a:pPr algn="ctr">
              <a:lnSpc>
                <a:spcPct val="122000"/>
              </a:lnSpc>
            </a:pPr>
            <a:r>
              <a:rPr sz="1050" b="0">
                <a:solidFill>
                  <a:srgbClr val="706962"/>
                </a:solidFill>
                <a:latin typeface="Karla"/>
              </a:rPr>
              <a:t>Changes what happens next.</a:t>
            </a:r>
          </a:p>
        </p:txBody>
      </p:sp>
      <p:sp>
        <p:nvSpPr>
          <p:cNvPr id="32" name="TextBox 31"/>
          <p:cNvSpPr txBox="1"/>
          <p:nvPr/>
        </p:nvSpPr>
        <p:spPr>
          <a:xfrm>
            <a:off x="685800" y="4114800"/>
            <a:ext cx="7772400" cy="457200"/>
          </a:xfrm>
          <a:prstGeom prst="rect">
            <a:avLst/>
          </a:prstGeom>
          <a:noFill/>
          <a:effectLst/>
        </p:spPr>
        <p:txBody>
          <a:bodyPr wrap="square" lIns="0" rIns="0" tIns="0" bIns="0" anchor="t">
            <a:spAutoFit/>
          </a:bodyPr>
          <a:lstStyle/>
          <a:p>
            <a:pPr algn="l">
              <a:lnSpc>
                <a:spcPct val="120000"/>
              </a:lnSpc>
            </a:pPr>
            <a:r>
              <a:rPr sz="1300" b="0">
                <a:solidFill>
                  <a:srgbClr val="706962"/>
                </a:solidFill>
                <a:latin typeface="Karla"/>
              </a:rPr>
              <a:t>The biggest group is the third one. The roles are not fixed, and most people are a different one on a different day.</a:t>
            </a:r>
          </a:p>
        </p:txBody>
      </p:sp>
      <p:pic>
        <p:nvPicPr>
          <p:cNvPr id="33" name="Picture 32" descr="logo-mark.png"/>
          <p:cNvPicPr>
            <a:picLocks noChangeAspect="1"/>
          </p:cNvPicPr>
          <p:nvPr/>
        </p:nvPicPr>
        <p:blipFill>
          <a:blip r:embed="rId2"/>
          <a:stretch>
            <a:fillRect/>
          </a:stretch>
        </p:blipFill>
        <p:spPr>
          <a:xfrm>
            <a:off x="384048" y="4709160"/>
            <a:ext cx="155448" cy="182880"/>
          </a:xfrm>
          <a:prstGeom prst="rect">
            <a:avLst/>
          </a:prstGeom>
        </p:spPr>
      </p:pic>
      <p:sp>
        <p:nvSpPr>
          <p:cNvPr id="34" name="TextBox 33"/>
          <p:cNvSpPr txBox="1"/>
          <p:nvPr/>
        </p:nvSpPr>
        <p:spPr>
          <a:xfrm>
            <a:off x="603504" y="4709160"/>
            <a:ext cx="2194560" cy="210312"/>
          </a:xfrm>
          <a:prstGeom prst="rect">
            <a:avLst/>
          </a:prstGeom>
          <a:noFill/>
          <a:effectLst/>
        </p:spPr>
        <p:txBody>
          <a:bodyPr wrap="square" lIns="0" rIns="0" tIns="0" bIns="0" anchor="t">
            <a:spAutoFit/>
          </a:bodyPr>
          <a:lstStyle/>
          <a:p>
            <a:pPr algn="l"/>
            <a:r>
              <a:rPr sz="850" b="0">
                <a:solidFill>
                  <a:srgbClr val="AAA49D"/>
                </a:solidFill>
                <a:latin typeface="Karla"/>
              </a:rPr>
              <a:t>The Pastoral Guide</a:t>
            </a:r>
          </a:p>
        </p:txBody>
      </p:sp>
      <p:sp>
        <p:nvSpPr>
          <p:cNvPr id="35" name="TextBox 34"/>
          <p:cNvSpPr txBox="1"/>
          <p:nvPr/>
        </p:nvSpPr>
        <p:spPr>
          <a:xfrm>
            <a:off x="7680960" y="4727448"/>
            <a:ext cx="1078992" cy="219456"/>
          </a:xfrm>
          <a:prstGeom prst="rect">
            <a:avLst/>
          </a:prstGeom>
          <a:noFill/>
          <a:effectLst/>
        </p:spPr>
        <p:txBody>
          <a:bodyPr wrap="square" lIns="0" rIns="0" tIns="0" bIns="0" anchor="t">
            <a:spAutoFit/>
          </a:bodyPr>
          <a:lstStyle/>
          <a:p>
            <a:pPr algn="r"/>
            <a:r>
              <a:rPr sz="850" b="0">
                <a:solidFill>
                  <a:srgbClr val="AAA49D"/>
                </a:solidFill>
                <a:latin typeface="Karla"/>
              </a:rPr>
              <a:t>6 / 18</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9144000" cy="5143500"/>
          </a:xfrm>
          <a:prstGeom prst="rect">
            <a:avLst/>
          </a:prstGeom>
          <a:solidFill>
            <a:srgbClr val="FAF8F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3" name="TextBox 2"/>
          <p:cNvSpPr txBox="1"/>
          <p:nvPr/>
        </p:nvSpPr>
        <p:spPr>
          <a:xfrm>
            <a:off x="685800" y="566928"/>
            <a:ext cx="7772400" cy="201168"/>
          </a:xfrm>
          <a:prstGeom prst="rect">
            <a:avLst/>
          </a:prstGeom>
          <a:noFill/>
          <a:effectLst/>
        </p:spPr>
        <p:txBody>
          <a:bodyPr wrap="square" lIns="0" rIns="0" tIns="0" bIns="0" anchor="t">
            <a:spAutoFit/>
          </a:bodyPr>
          <a:lstStyle/>
          <a:p>
            <a:pPr algn="l"/>
            <a:r>
              <a:rPr sz="1050" b="1" spc="160">
                <a:solidFill>
                  <a:srgbClr val="A3897A"/>
                </a:solidFill>
                <a:latin typeface="Karla"/>
              </a:rPr>
              <a:t>WHERE THE FIVE COME FROM</a:t>
            </a:r>
          </a:p>
        </p:txBody>
      </p:sp>
      <p:sp>
        <p:nvSpPr>
          <p:cNvPr id="4" name="Rounded Rectangle 3"/>
          <p:cNvSpPr/>
          <p:nvPr/>
        </p:nvSpPr>
        <p:spPr>
          <a:xfrm>
            <a:off x="7543800" y="530352"/>
            <a:ext cx="914400" cy="347472"/>
          </a:xfrm>
          <a:prstGeom prst="roundRect">
            <a:avLst>
              <a:gd name="adj" fmla="val 50000"/>
            </a:avLst>
          </a:prstGeom>
          <a:solidFill>
            <a:srgbClr val="F0EAE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5" name="TextBox 4"/>
          <p:cNvSpPr txBox="1"/>
          <p:nvPr/>
        </p:nvSpPr>
        <p:spPr>
          <a:xfrm>
            <a:off x="7543800" y="594360"/>
            <a:ext cx="914400" cy="237744"/>
          </a:xfrm>
          <a:prstGeom prst="rect">
            <a:avLst/>
          </a:prstGeom>
          <a:noFill/>
          <a:effectLst/>
        </p:spPr>
        <p:txBody>
          <a:bodyPr wrap="square" lIns="0" rIns="0" tIns="0" bIns="0" anchor="t">
            <a:spAutoFit/>
          </a:bodyPr>
          <a:lstStyle/>
          <a:p>
            <a:pPr algn="ctr"/>
            <a:r>
              <a:rPr sz="1000" b="1" spc="100">
                <a:solidFill>
                  <a:srgbClr val="6B4F3E"/>
                </a:solidFill>
                <a:latin typeface="Karla"/>
              </a:rPr>
              <a:t>TEACH</a:t>
            </a:r>
          </a:p>
        </p:txBody>
      </p:sp>
      <p:sp>
        <p:nvSpPr>
          <p:cNvPr id="6" name="TextBox 5"/>
          <p:cNvSpPr txBox="1"/>
          <p:nvPr/>
        </p:nvSpPr>
        <p:spPr>
          <a:xfrm>
            <a:off x="685800" y="841248"/>
            <a:ext cx="6309360" cy="566928"/>
          </a:xfrm>
          <a:prstGeom prst="rect">
            <a:avLst/>
          </a:prstGeom>
          <a:noFill/>
          <a:effectLst/>
        </p:spPr>
        <p:txBody>
          <a:bodyPr wrap="square" lIns="0" rIns="0" tIns="0" bIns="0" anchor="t">
            <a:spAutoFit/>
          </a:bodyPr>
          <a:lstStyle/>
          <a:p>
            <a:pPr algn="l"/>
            <a:r>
              <a:rPr sz="3100" b="1">
                <a:solidFill>
                  <a:srgbClr val="3A332E"/>
                </a:solidFill>
                <a:latin typeface="Libre Caslon Display"/>
              </a:rPr>
              <a:t>Somebody counted this</a:t>
            </a:r>
          </a:p>
        </p:txBody>
      </p:sp>
      <p:sp>
        <p:nvSpPr>
          <p:cNvPr id="7" name="Rounded Rectangle 6"/>
          <p:cNvSpPr/>
          <p:nvPr/>
        </p:nvSpPr>
        <p:spPr>
          <a:xfrm>
            <a:off x="685800" y="1554480"/>
            <a:ext cx="7772400" cy="2139696"/>
          </a:xfrm>
          <a:prstGeom prst="roundRect">
            <a:avLst>
              <a:gd name="adj" fmla="val 3846"/>
            </a:avLst>
          </a:prstGeom>
          <a:solidFill>
            <a:srgbClr val="FFFD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8" name="TextBox 7"/>
          <p:cNvSpPr txBox="1"/>
          <p:nvPr/>
        </p:nvSpPr>
        <p:spPr>
          <a:xfrm>
            <a:off x="1097280" y="1810512"/>
            <a:ext cx="6949440" cy="402336"/>
          </a:xfrm>
          <a:prstGeom prst="rect">
            <a:avLst/>
          </a:prstGeom>
          <a:noFill/>
          <a:effectLst/>
        </p:spPr>
        <p:txBody>
          <a:bodyPr wrap="square" lIns="0" rIns="0" tIns="0" bIns="0" anchor="t">
            <a:spAutoFit/>
          </a:bodyPr>
          <a:lstStyle/>
          <a:p>
            <a:pPr algn="l"/>
            <a:r>
              <a:rPr sz="2000" b="1">
                <a:solidFill>
                  <a:srgbClr val="6B4F3E"/>
                </a:solidFill>
                <a:latin typeface="Libre Caslon Display"/>
              </a:rPr>
              <a:t>573 students in Finland, 1996.</a:t>
            </a:r>
          </a:p>
        </p:txBody>
      </p:sp>
      <p:sp>
        <p:nvSpPr>
          <p:cNvPr id="9" name="TextBox 8"/>
          <p:cNvSpPr txBox="1"/>
          <p:nvPr/>
        </p:nvSpPr>
        <p:spPr>
          <a:xfrm>
            <a:off x="1097280" y="2304288"/>
            <a:ext cx="6949440" cy="1188720"/>
          </a:xfrm>
          <a:prstGeom prst="rect">
            <a:avLst/>
          </a:prstGeom>
          <a:noFill/>
          <a:effectLst/>
        </p:spPr>
        <p:txBody>
          <a:bodyPr wrap="square" lIns="0" rIns="0" tIns="0" bIns="0" anchor="t">
            <a:spAutoFit/>
          </a:bodyPr>
          <a:lstStyle/>
          <a:p>
            <a:pPr algn="l">
              <a:lnSpc>
                <a:spcPct val="140000"/>
              </a:lnSpc>
            </a:pPr>
            <a:r>
              <a:rPr sz="1300" b="0">
                <a:solidFill>
                  <a:srgbClr val="706962"/>
                </a:solidFill>
                <a:latin typeface="Karla"/>
              </a:rPr>
              <a:t>Researchers asked a whole year group who did what when somebody was picked on. Almost everybody held a role. The biggest group was not the one who started it: it was the one that laughed, joined in from the side, or was simply there as an audience.</a:t>
            </a:r>
          </a:p>
        </p:txBody>
      </p:sp>
      <p:sp>
        <p:nvSpPr>
          <p:cNvPr id="10" name="TextBox 9"/>
          <p:cNvSpPr txBox="1"/>
          <p:nvPr/>
        </p:nvSpPr>
        <p:spPr>
          <a:xfrm>
            <a:off x="685800" y="4023360"/>
            <a:ext cx="7772400" cy="310896"/>
          </a:xfrm>
          <a:prstGeom prst="rect">
            <a:avLst/>
          </a:prstGeom>
          <a:noFill/>
          <a:effectLst/>
        </p:spPr>
        <p:txBody>
          <a:bodyPr wrap="square" lIns="0" rIns="0" tIns="0" bIns="0" anchor="t">
            <a:spAutoFit/>
          </a:bodyPr>
          <a:lstStyle/>
          <a:p>
            <a:pPr algn="l">
              <a:lnSpc>
                <a:spcPct val="120000"/>
              </a:lnSpc>
            </a:pPr>
            <a:r>
              <a:rPr sz="1300" b="0">
                <a:solidFill>
                  <a:srgbClr val="706962"/>
                </a:solidFill>
                <a:latin typeface="Karla"/>
              </a:rPr>
              <a:t>That study is thirty years old and it was another country. The roles have held up since.</a:t>
            </a:r>
          </a:p>
        </p:txBody>
      </p:sp>
      <p:pic>
        <p:nvPicPr>
          <p:cNvPr id="11" name="Picture 10" descr="logo-mark.png"/>
          <p:cNvPicPr>
            <a:picLocks noChangeAspect="1"/>
          </p:cNvPicPr>
          <p:nvPr/>
        </p:nvPicPr>
        <p:blipFill>
          <a:blip r:embed="rId2"/>
          <a:stretch>
            <a:fillRect/>
          </a:stretch>
        </p:blipFill>
        <p:spPr>
          <a:xfrm>
            <a:off x="384048" y="4709160"/>
            <a:ext cx="155448" cy="182880"/>
          </a:xfrm>
          <a:prstGeom prst="rect">
            <a:avLst/>
          </a:prstGeom>
        </p:spPr>
      </p:pic>
      <p:sp>
        <p:nvSpPr>
          <p:cNvPr id="12" name="TextBox 11"/>
          <p:cNvSpPr txBox="1"/>
          <p:nvPr/>
        </p:nvSpPr>
        <p:spPr>
          <a:xfrm>
            <a:off x="603504" y="4709160"/>
            <a:ext cx="2194560" cy="210312"/>
          </a:xfrm>
          <a:prstGeom prst="rect">
            <a:avLst/>
          </a:prstGeom>
          <a:noFill/>
          <a:effectLst/>
        </p:spPr>
        <p:txBody>
          <a:bodyPr wrap="square" lIns="0" rIns="0" tIns="0" bIns="0" anchor="t">
            <a:spAutoFit/>
          </a:bodyPr>
          <a:lstStyle/>
          <a:p>
            <a:pPr algn="l"/>
            <a:r>
              <a:rPr sz="850" b="0">
                <a:solidFill>
                  <a:srgbClr val="AAA49D"/>
                </a:solidFill>
                <a:latin typeface="Karla"/>
              </a:rPr>
              <a:t>The Pastoral Guide</a:t>
            </a:r>
          </a:p>
        </p:txBody>
      </p:sp>
      <p:sp>
        <p:nvSpPr>
          <p:cNvPr id="13" name="TextBox 12"/>
          <p:cNvSpPr txBox="1"/>
          <p:nvPr/>
        </p:nvSpPr>
        <p:spPr>
          <a:xfrm>
            <a:off x="7680960" y="4727448"/>
            <a:ext cx="1078992" cy="219456"/>
          </a:xfrm>
          <a:prstGeom prst="rect">
            <a:avLst/>
          </a:prstGeom>
          <a:noFill/>
          <a:effectLst/>
        </p:spPr>
        <p:txBody>
          <a:bodyPr wrap="square" lIns="0" rIns="0" tIns="0" bIns="0" anchor="t">
            <a:spAutoFit/>
          </a:bodyPr>
          <a:lstStyle/>
          <a:p>
            <a:pPr algn="r"/>
            <a:r>
              <a:rPr sz="850" b="0">
                <a:solidFill>
                  <a:srgbClr val="AAA49D"/>
                </a:solidFill>
                <a:latin typeface="Karla"/>
              </a:rPr>
              <a:t>7 / 18</a:t>
            </a:r>
          </a:p>
        </p:txBody>
      </p:sp>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9144000" cy="5143500"/>
          </a:xfrm>
          <a:prstGeom prst="rect">
            <a:avLst/>
          </a:prstGeom>
          <a:solidFill>
            <a:srgbClr val="FAF8F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3" name="TextBox 2"/>
          <p:cNvSpPr txBox="1"/>
          <p:nvPr/>
        </p:nvSpPr>
        <p:spPr>
          <a:xfrm>
            <a:off x="685800" y="566928"/>
            <a:ext cx="7772400" cy="201168"/>
          </a:xfrm>
          <a:prstGeom prst="rect">
            <a:avLst/>
          </a:prstGeom>
          <a:noFill/>
          <a:effectLst/>
        </p:spPr>
        <p:txBody>
          <a:bodyPr wrap="square" lIns="0" rIns="0" tIns="0" bIns="0" anchor="t">
            <a:spAutoFit/>
          </a:bodyPr>
          <a:lstStyle/>
          <a:p>
            <a:pPr algn="l"/>
            <a:r>
              <a:rPr sz="1050" b="1" spc="160">
                <a:solidFill>
                  <a:srgbClr val="A3897A"/>
                </a:solidFill>
                <a:latin typeface="Karla"/>
              </a:rPr>
              <a:t>BEFORE THE ANSWER</a:t>
            </a:r>
          </a:p>
        </p:txBody>
      </p:sp>
      <p:sp>
        <p:nvSpPr>
          <p:cNvPr id="4" name="Rounded Rectangle 3"/>
          <p:cNvSpPr/>
          <p:nvPr/>
        </p:nvSpPr>
        <p:spPr>
          <a:xfrm>
            <a:off x="7543800" y="530352"/>
            <a:ext cx="914400" cy="347472"/>
          </a:xfrm>
          <a:prstGeom prst="roundRect">
            <a:avLst>
              <a:gd name="adj" fmla="val 50000"/>
            </a:avLst>
          </a:prstGeom>
          <a:solidFill>
            <a:srgbClr val="F0EAE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5" name="TextBox 4"/>
          <p:cNvSpPr txBox="1"/>
          <p:nvPr/>
        </p:nvSpPr>
        <p:spPr>
          <a:xfrm>
            <a:off x="7543800" y="594360"/>
            <a:ext cx="914400" cy="237744"/>
          </a:xfrm>
          <a:prstGeom prst="rect">
            <a:avLst/>
          </a:prstGeom>
          <a:noFill/>
          <a:effectLst/>
        </p:spPr>
        <p:txBody>
          <a:bodyPr wrap="square" lIns="0" rIns="0" tIns="0" bIns="0" anchor="t">
            <a:spAutoFit/>
          </a:bodyPr>
          <a:lstStyle/>
          <a:p>
            <a:pPr algn="ctr"/>
            <a:r>
              <a:rPr sz="1000" b="1" spc="100">
                <a:solidFill>
                  <a:srgbClr val="6B4F3E"/>
                </a:solidFill>
                <a:latin typeface="Karla"/>
              </a:rPr>
              <a:t>PREDICT</a:t>
            </a:r>
          </a:p>
        </p:txBody>
      </p:sp>
      <p:sp>
        <p:nvSpPr>
          <p:cNvPr id="6" name="TextBox 5"/>
          <p:cNvSpPr txBox="1"/>
          <p:nvPr/>
        </p:nvSpPr>
        <p:spPr>
          <a:xfrm>
            <a:off x="685800" y="841248"/>
            <a:ext cx="6309360" cy="566928"/>
          </a:xfrm>
          <a:prstGeom prst="rect">
            <a:avLst/>
          </a:prstGeom>
          <a:noFill/>
          <a:effectLst/>
        </p:spPr>
        <p:txBody>
          <a:bodyPr wrap="square" lIns="0" rIns="0" tIns="0" bIns="0" anchor="t">
            <a:spAutoFit/>
          </a:bodyPr>
          <a:lstStyle/>
          <a:p>
            <a:pPr algn="l"/>
            <a:r>
              <a:rPr sz="3100" b="1">
                <a:solidFill>
                  <a:srgbClr val="3A332E"/>
                </a:solidFill>
                <a:latin typeface="Libre Caslon Display"/>
              </a:rPr>
              <a:t>What did they find?</a:t>
            </a:r>
          </a:p>
        </p:txBody>
      </p:sp>
      <p:sp>
        <p:nvSpPr>
          <p:cNvPr id="7" name="Rounded Rectangle 6"/>
          <p:cNvSpPr/>
          <p:nvPr/>
        </p:nvSpPr>
        <p:spPr>
          <a:xfrm>
            <a:off x="685800" y="1481328"/>
            <a:ext cx="7772400" cy="1060704"/>
          </a:xfrm>
          <a:prstGeom prst="roundRect">
            <a:avLst>
              <a:gd name="adj" fmla="val 7758"/>
            </a:avLst>
          </a:prstGeom>
          <a:solidFill>
            <a:srgbClr val="FFFD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8" name="TextBox 7"/>
          <p:cNvSpPr txBox="1"/>
          <p:nvPr/>
        </p:nvSpPr>
        <p:spPr>
          <a:xfrm>
            <a:off x="1051560" y="1664208"/>
            <a:ext cx="7040880" cy="786384"/>
          </a:xfrm>
          <a:prstGeom prst="rect">
            <a:avLst/>
          </a:prstGeom>
          <a:noFill/>
          <a:effectLst/>
        </p:spPr>
        <p:txBody>
          <a:bodyPr wrap="square" lIns="0" rIns="0" tIns="0" bIns="0" anchor="t">
            <a:spAutoFit/>
          </a:bodyPr>
          <a:lstStyle/>
          <a:p>
            <a:pPr algn="l">
              <a:lnSpc>
                <a:spcPct val="135000"/>
              </a:lnSpc>
            </a:pPr>
            <a:r>
              <a:rPr sz="1300" b="0">
                <a:solidFill>
                  <a:srgbClr val="706962"/>
                </a:solidFill>
                <a:latin typeface="Karla"/>
              </a:rPr>
              <a:t>Two schools in Toronto. Cameras and microphones on the playground for 125 hours. Researchers recorded 306 moments of somebody being picked on, and watched what other children did.</a:t>
            </a:r>
          </a:p>
        </p:txBody>
      </p:sp>
      <p:sp>
        <p:nvSpPr>
          <p:cNvPr id="9" name="Rounded Rectangle 8"/>
          <p:cNvSpPr/>
          <p:nvPr/>
        </p:nvSpPr>
        <p:spPr>
          <a:xfrm>
            <a:off x="685800" y="2706624"/>
            <a:ext cx="7772400" cy="640080"/>
          </a:xfrm>
          <a:prstGeom prst="roundRect">
            <a:avLst>
              <a:gd name="adj" fmla="val 12857"/>
            </a:avLst>
          </a:prstGeom>
          <a:solidFill>
            <a:srgbClr val="F0EAE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0" name="Oval 9"/>
          <p:cNvSpPr/>
          <p:nvPr/>
        </p:nvSpPr>
        <p:spPr>
          <a:xfrm>
            <a:off x="941832" y="2825496"/>
            <a:ext cx="402336" cy="402336"/>
          </a:xfrm>
          <a:prstGeom prst="ellipse">
            <a:avLst/>
          </a:prstGeom>
          <a:solidFill>
            <a:srgbClr val="6B4F3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1" name="TextBox 10"/>
          <p:cNvSpPr txBox="1"/>
          <p:nvPr/>
        </p:nvSpPr>
        <p:spPr>
          <a:xfrm>
            <a:off x="941832" y="2926080"/>
            <a:ext cx="402336" cy="402336"/>
          </a:xfrm>
          <a:prstGeom prst="rect">
            <a:avLst/>
          </a:prstGeom>
          <a:noFill/>
          <a:effectLst/>
        </p:spPr>
        <p:txBody>
          <a:bodyPr wrap="square" lIns="0" rIns="0" tIns="0" bIns="0" anchor="t">
            <a:spAutoFit/>
          </a:bodyPr>
          <a:lstStyle/>
          <a:p>
            <a:pPr algn="ctr"/>
            <a:r>
              <a:rPr sz="1400" b="1">
                <a:solidFill>
                  <a:srgbClr val="FFFDF7"/>
                </a:solidFill>
                <a:latin typeface="Libre Caslon Display"/>
              </a:rPr>
              <a:t>1</a:t>
            </a:r>
          </a:p>
        </p:txBody>
      </p:sp>
      <p:sp>
        <p:nvSpPr>
          <p:cNvPr id="12" name="TextBox 11"/>
          <p:cNvSpPr txBox="1"/>
          <p:nvPr/>
        </p:nvSpPr>
        <p:spPr>
          <a:xfrm>
            <a:off x="1572768" y="2852928"/>
            <a:ext cx="6583680" cy="457200"/>
          </a:xfrm>
          <a:prstGeom prst="rect">
            <a:avLst/>
          </a:prstGeom>
          <a:noFill/>
          <a:effectLst/>
        </p:spPr>
        <p:txBody>
          <a:bodyPr wrap="square" lIns="0" rIns="0" tIns="0" bIns="0" anchor="ctr">
            <a:spAutoFit/>
          </a:bodyPr>
          <a:lstStyle/>
          <a:p>
            <a:pPr algn="l">
              <a:lnSpc>
                <a:spcPct val="110000"/>
              </a:lnSpc>
            </a:pPr>
            <a:r>
              <a:rPr sz="1400" b="1">
                <a:solidFill>
                  <a:srgbClr val="6B4F3E"/>
                </a:solidFill>
                <a:latin typeface="Libre Caslon Display"/>
              </a:rPr>
              <a:t>In how many of those 306 moments did another child step in?</a:t>
            </a:r>
          </a:p>
        </p:txBody>
      </p:sp>
      <p:sp>
        <p:nvSpPr>
          <p:cNvPr id="13" name="Rounded Rectangle 12"/>
          <p:cNvSpPr/>
          <p:nvPr/>
        </p:nvSpPr>
        <p:spPr>
          <a:xfrm>
            <a:off x="685800" y="3456432"/>
            <a:ext cx="7772400" cy="640080"/>
          </a:xfrm>
          <a:prstGeom prst="roundRect">
            <a:avLst>
              <a:gd name="adj" fmla="val 12857"/>
            </a:avLst>
          </a:prstGeom>
          <a:solidFill>
            <a:srgbClr val="F0EAE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4" name="Oval 13"/>
          <p:cNvSpPr/>
          <p:nvPr/>
        </p:nvSpPr>
        <p:spPr>
          <a:xfrm>
            <a:off x="941832" y="3575303"/>
            <a:ext cx="402336" cy="402336"/>
          </a:xfrm>
          <a:prstGeom prst="ellipse">
            <a:avLst/>
          </a:prstGeom>
          <a:solidFill>
            <a:srgbClr val="6B4F3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5" name="TextBox 14"/>
          <p:cNvSpPr txBox="1"/>
          <p:nvPr/>
        </p:nvSpPr>
        <p:spPr>
          <a:xfrm>
            <a:off x="941832" y="3675887"/>
            <a:ext cx="402336" cy="402336"/>
          </a:xfrm>
          <a:prstGeom prst="rect">
            <a:avLst/>
          </a:prstGeom>
          <a:noFill/>
          <a:effectLst/>
        </p:spPr>
        <p:txBody>
          <a:bodyPr wrap="square" lIns="0" rIns="0" tIns="0" bIns="0" anchor="t">
            <a:spAutoFit/>
          </a:bodyPr>
          <a:lstStyle/>
          <a:p>
            <a:pPr algn="ctr"/>
            <a:r>
              <a:rPr sz="1400" b="1">
                <a:solidFill>
                  <a:srgbClr val="FFFDF7"/>
                </a:solidFill>
                <a:latin typeface="Libre Caslon Display"/>
              </a:rPr>
              <a:t>2</a:t>
            </a:r>
          </a:p>
        </p:txBody>
      </p:sp>
      <p:sp>
        <p:nvSpPr>
          <p:cNvPr id="16" name="TextBox 15"/>
          <p:cNvSpPr txBox="1"/>
          <p:nvPr/>
        </p:nvSpPr>
        <p:spPr>
          <a:xfrm>
            <a:off x="1572768" y="3602736"/>
            <a:ext cx="6583680" cy="457200"/>
          </a:xfrm>
          <a:prstGeom prst="rect">
            <a:avLst/>
          </a:prstGeom>
          <a:noFill/>
          <a:effectLst/>
        </p:spPr>
        <p:txBody>
          <a:bodyPr wrap="square" lIns="0" rIns="0" tIns="0" bIns="0" anchor="ctr">
            <a:spAutoFit/>
          </a:bodyPr>
          <a:lstStyle/>
          <a:p>
            <a:pPr algn="l">
              <a:lnSpc>
                <a:spcPct val="110000"/>
              </a:lnSpc>
            </a:pPr>
            <a:r>
              <a:rPr sz="1400" b="1">
                <a:solidFill>
                  <a:srgbClr val="6B4F3E"/>
                </a:solidFill>
                <a:latin typeface="Libre Caslon Display"/>
              </a:rPr>
              <a:t>When one did step in, how often did it stop within ten seconds?</a:t>
            </a:r>
          </a:p>
        </p:txBody>
      </p:sp>
      <p:sp>
        <p:nvSpPr>
          <p:cNvPr id="17" name="TextBox 16"/>
          <p:cNvSpPr txBox="1"/>
          <p:nvPr/>
        </p:nvSpPr>
        <p:spPr>
          <a:xfrm>
            <a:off x="685800" y="4315968"/>
            <a:ext cx="7772400" cy="310896"/>
          </a:xfrm>
          <a:prstGeom prst="rect">
            <a:avLst/>
          </a:prstGeom>
          <a:noFill/>
          <a:effectLst/>
        </p:spPr>
        <p:txBody>
          <a:bodyPr wrap="square" lIns="0" rIns="0" tIns="0" bIns="0" anchor="t">
            <a:spAutoFit/>
          </a:bodyPr>
          <a:lstStyle/>
          <a:p>
            <a:pPr algn="l">
              <a:lnSpc>
                <a:spcPct val="120000"/>
              </a:lnSpc>
            </a:pPr>
            <a:r>
              <a:rPr sz="1300" b="1">
                <a:solidFill>
                  <a:srgbClr val="6B4F3E"/>
                </a:solidFill>
                <a:latin typeface="Karla"/>
              </a:rPr>
              <a:t>In pairs, two minutes. Write a percentage for each.</a:t>
            </a:r>
          </a:p>
        </p:txBody>
      </p:sp>
      <p:pic>
        <p:nvPicPr>
          <p:cNvPr id="18" name="Picture 17" descr="logo-mark.png"/>
          <p:cNvPicPr>
            <a:picLocks noChangeAspect="1"/>
          </p:cNvPicPr>
          <p:nvPr/>
        </p:nvPicPr>
        <p:blipFill>
          <a:blip r:embed="rId2"/>
          <a:stretch>
            <a:fillRect/>
          </a:stretch>
        </p:blipFill>
        <p:spPr>
          <a:xfrm>
            <a:off x="384048" y="4709160"/>
            <a:ext cx="155448" cy="182880"/>
          </a:xfrm>
          <a:prstGeom prst="rect">
            <a:avLst/>
          </a:prstGeom>
        </p:spPr>
      </p:pic>
      <p:sp>
        <p:nvSpPr>
          <p:cNvPr id="19" name="TextBox 18"/>
          <p:cNvSpPr txBox="1"/>
          <p:nvPr/>
        </p:nvSpPr>
        <p:spPr>
          <a:xfrm>
            <a:off x="603504" y="4709160"/>
            <a:ext cx="2194560" cy="210312"/>
          </a:xfrm>
          <a:prstGeom prst="rect">
            <a:avLst/>
          </a:prstGeom>
          <a:noFill/>
          <a:effectLst/>
        </p:spPr>
        <p:txBody>
          <a:bodyPr wrap="square" lIns="0" rIns="0" tIns="0" bIns="0" anchor="t">
            <a:spAutoFit/>
          </a:bodyPr>
          <a:lstStyle/>
          <a:p>
            <a:pPr algn="l"/>
            <a:r>
              <a:rPr sz="850" b="0">
                <a:solidFill>
                  <a:srgbClr val="AAA49D"/>
                </a:solidFill>
                <a:latin typeface="Karla"/>
              </a:rPr>
              <a:t>The Pastoral Guide</a:t>
            </a:r>
          </a:p>
        </p:txBody>
      </p:sp>
      <p:sp>
        <p:nvSpPr>
          <p:cNvPr id="20" name="TextBox 19"/>
          <p:cNvSpPr txBox="1"/>
          <p:nvPr/>
        </p:nvSpPr>
        <p:spPr>
          <a:xfrm>
            <a:off x="7680960" y="4727448"/>
            <a:ext cx="1078992" cy="219456"/>
          </a:xfrm>
          <a:prstGeom prst="rect">
            <a:avLst/>
          </a:prstGeom>
          <a:noFill/>
          <a:effectLst/>
        </p:spPr>
        <p:txBody>
          <a:bodyPr wrap="square" lIns="0" rIns="0" tIns="0" bIns="0" anchor="t">
            <a:spAutoFit/>
          </a:bodyPr>
          <a:lstStyle/>
          <a:p>
            <a:pPr algn="r"/>
            <a:r>
              <a:rPr sz="850" b="0">
                <a:solidFill>
                  <a:srgbClr val="AAA49D"/>
                </a:solidFill>
                <a:latin typeface="Karla"/>
              </a:rPr>
              <a:t>8 / 18</a:t>
            </a:r>
          </a:p>
        </p:txBody>
      </p:sp>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9144000" cy="5143500"/>
          </a:xfrm>
          <a:prstGeom prst="rect">
            <a:avLst/>
          </a:prstGeom>
          <a:solidFill>
            <a:srgbClr val="FAF8F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3" name="TextBox 2"/>
          <p:cNvSpPr txBox="1"/>
          <p:nvPr/>
        </p:nvSpPr>
        <p:spPr>
          <a:xfrm>
            <a:off x="685800" y="566928"/>
            <a:ext cx="7772400" cy="201168"/>
          </a:xfrm>
          <a:prstGeom prst="rect">
            <a:avLst/>
          </a:prstGeom>
          <a:noFill/>
          <a:effectLst/>
        </p:spPr>
        <p:txBody>
          <a:bodyPr wrap="square" lIns="0" rIns="0" tIns="0" bIns="0" anchor="t">
            <a:spAutoFit/>
          </a:bodyPr>
          <a:lstStyle/>
          <a:p>
            <a:pPr algn="l"/>
            <a:r>
              <a:rPr sz="1050" b="1" spc="160">
                <a:solidFill>
                  <a:srgbClr val="A3897A"/>
                </a:solidFill>
                <a:latin typeface="Karla"/>
              </a:rPr>
              <a:t>THE ANSWER</a:t>
            </a:r>
          </a:p>
        </p:txBody>
      </p:sp>
      <p:sp>
        <p:nvSpPr>
          <p:cNvPr id="4" name="Rounded Rectangle 3"/>
          <p:cNvSpPr/>
          <p:nvPr/>
        </p:nvSpPr>
        <p:spPr>
          <a:xfrm>
            <a:off x="7543800" y="530352"/>
            <a:ext cx="914400" cy="347472"/>
          </a:xfrm>
          <a:prstGeom prst="roundRect">
            <a:avLst>
              <a:gd name="adj" fmla="val 50000"/>
            </a:avLst>
          </a:prstGeom>
          <a:solidFill>
            <a:srgbClr val="F0EAE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5" name="TextBox 4"/>
          <p:cNvSpPr txBox="1"/>
          <p:nvPr/>
        </p:nvSpPr>
        <p:spPr>
          <a:xfrm>
            <a:off x="7543800" y="594360"/>
            <a:ext cx="914400" cy="237744"/>
          </a:xfrm>
          <a:prstGeom prst="rect">
            <a:avLst/>
          </a:prstGeom>
          <a:noFill/>
          <a:effectLst/>
        </p:spPr>
        <p:txBody>
          <a:bodyPr wrap="square" lIns="0" rIns="0" tIns="0" bIns="0" anchor="t">
            <a:spAutoFit/>
          </a:bodyPr>
          <a:lstStyle/>
          <a:p>
            <a:pPr algn="ctr"/>
            <a:r>
              <a:rPr sz="1000" b="1" spc="100">
                <a:solidFill>
                  <a:srgbClr val="6B4F3E"/>
                </a:solidFill>
                <a:latin typeface="Karla"/>
              </a:rPr>
              <a:t>REVEAL</a:t>
            </a:r>
          </a:p>
        </p:txBody>
      </p:sp>
      <p:sp>
        <p:nvSpPr>
          <p:cNvPr id="6" name="TextBox 5"/>
          <p:cNvSpPr txBox="1"/>
          <p:nvPr/>
        </p:nvSpPr>
        <p:spPr>
          <a:xfrm>
            <a:off x="685800" y="841248"/>
            <a:ext cx="6309360" cy="566928"/>
          </a:xfrm>
          <a:prstGeom prst="rect">
            <a:avLst/>
          </a:prstGeom>
          <a:noFill/>
          <a:effectLst/>
        </p:spPr>
        <p:txBody>
          <a:bodyPr wrap="square" lIns="0" rIns="0" tIns="0" bIns="0" anchor="t">
            <a:spAutoFit/>
          </a:bodyPr>
          <a:lstStyle/>
          <a:p>
            <a:pPr algn="l"/>
            <a:r>
              <a:rPr sz="3100" b="1">
                <a:solidFill>
                  <a:srgbClr val="3A332E"/>
                </a:solidFill>
                <a:latin typeface="Libre Caslon Display"/>
              </a:rPr>
              <a:t>What they found</a:t>
            </a:r>
          </a:p>
        </p:txBody>
      </p:sp>
      <p:sp>
        <p:nvSpPr>
          <p:cNvPr id="7" name="Rounded Rectangle 6"/>
          <p:cNvSpPr/>
          <p:nvPr/>
        </p:nvSpPr>
        <p:spPr>
          <a:xfrm>
            <a:off x="685800" y="1554480"/>
            <a:ext cx="3749039" cy="2011680"/>
          </a:xfrm>
          <a:prstGeom prst="roundRect">
            <a:avLst>
              <a:gd name="adj" fmla="val 4090"/>
            </a:avLst>
          </a:prstGeom>
          <a:solidFill>
            <a:srgbClr val="FFFD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8" name="TextBox 7"/>
          <p:cNvSpPr txBox="1"/>
          <p:nvPr/>
        </p:nvSpPr>
        <p:spPr>
          <a:xfrm>
            <a:off x="685800" y="1773936"/>
            <a:ext cx="3749039" cy="868680"/>
          </a:xfrm>
          <a:prstGeom prst="rect">
            <a:avLst/>
          </a:prstGeom>
          <a:noFill/>
          <a:effectLst/>
        </p:spPr>
        <p:txBody>
          <a:bodyPr wrap="square" lIns="0" rIns="0" tIns="0" bIns="0" anchor="t">
            <a:spAutoFit/>
          </a:bodyPr>
          <a:lstStyle/>
          <a:p>
            <a:pPr algn="ctr"/>
            <a:r>
              <a:rPr sz="5200" b="1">
                <a:solidFill>
                  <a:srgbClr val="6B4F3E"/>
                </a:solidFill>
                <a:latin typeface="Libre Caslon Display"/>
              </a:rPr>
              <a:t>19%</a:t>
            </a:r>
          </a:p>
        </p:txBody>
      </p:sp>
      <p:sp>
        <p:nvSpPr>
          <p:cNvPr id="9" name="TextBox 8"/>
          <p:cNvSpPr txBox="1"/>
          <p:nvPr/>
        </p:nvSpPr>
        <p:spPr>
          <a:xfrm>
            <a:off x="1051560" y="2706624"/>
            <a:ext cx="3017520" cy="786384"/>
          </a:xfrm>
          <a:prstGeom prst="rect">
            <a:avLst/>
          </a:prstGeom>
          <a:noFill/>
          <a:effectLst/>
        </p:spPr>
        <p:txBody>
          <a:bodyPr wrap="square" lIns="0" rIns="0" tIns="0" bIns="0" anchor="t">
            <a:spAutoFit/>
          </a:bodyPr>
          <a:lstStyle/>
          <a:p>
            <a:pPr algn="ctr">
              <a:lnSpc>
                <a:spcPct val="130000"/>
              </a:lnSpc>
            </a:pPr>
            <a:r>
              <a:rPr sz="1250" b="0">
                <a:solidFill>
                  <a:srgbClr val="706962"/>
                </a:solidFill>
                <a:latin typeface="Karla"/>
              </a:rPr>
              <a:t>of the 306 moments had somebody step in. Four out of five had nobody.</a:t>
            </a:r>
          </a:p>
        </p:txBody>
      </p:sp>
      <p:sp>
        <p:nvSpPr>
          <p:cNvPr id="10" name="Rounded Rectangle 9"/>
          <p:cNvSpPr/>
          <p:nvPr/>
        </p:nvSpPr>
        <p:spPr>
          <a:xfrm>
            <a:off x="4709159" y="1554480"/>
            <a:ext cx="3749039" cy="2011680"/>
          </a:xfrm>
          <a:prstGeom prst="roundRect">
            <a:avLst>
              <a:gd name="adj" fmla="val 4090"/>
            </a:avLst>
          </a:prstGeom>
          <a:solidFill>
            <a:srgbClr val="FFFD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1" name="TextBox 10"/>
          <p:cNvSpPr txBox="1"/>
          <p:nvPr/>
        </p:nvSpPr>
        <p:spPr>
          <a:xfrm>
            <a:off x="4709159" y="1773936"/>
            <a:ext cx="3749039" cy="868680"/>
          </a:xfrm>
          <a:prstGeom prst="rect">
            <a:avLst/>
          </a:prstGeom>
          <a:noFill/>
          <a:effectLst/>
        </p:spPr>
        <p:txBody>
          <a:bodyPr wrap="square" lIns="0" rIns="0" tIns="0" bIns="0" anchor="t">
            <a:spAutoFit/>
          </a:bodyPr>
          <a:lstStyle/>
          <a:p>
            <a:pPr algn="ctr"/>
            <a:r>
              <a:rPr sz="5200" b="1">
                <a:solidFill>
                  <a:srgbClr val="6B4F3E"/>
                </a:solidFill>
                <a:latin typeface="Libre Caslon Display"/>
              </a:rPr>
              <a:t>57%</a:t>
            </a:r>
          </a:p>
        </p:txBody>
      </p:sp>
      <p:sp>
        <p:nvSpPr>
          <p:cNvPr id="12" name="TextBox 11"/>
          <p:cNvSpPr txBox="1"/>
          <p:nvPr/>
        </p:nvSpPr>
        <p:spPr>
          <a:xfrm>
            <a:off x="5074920" y="2706624"/>
            <a:ext cx="3017520" cy="786384"/>
          </a:xfrm>
          <a:prstGeom prst="rect">
            <a:avLst/>
          </a:prstGeom>
          <a:noFill/>
          <a:effectLst/>
        </p:spPr>
        <p:txBody>
          <a:bodyPr wrap="square" lIns="0" rIns="0" tIns="0" bIns="0" anchor="t">
            <a:spAutoFit/>
          </a:bodyPr>
          <a:lstStyle/>
          <a:p>
            <a:pPr algn="ctr">
              <a:lnSpc>
                <a:spcPct val="130000"/>
              </a:lnSpc>
            </a:pPr>
            <a:r>
              <a:rPr sz="1250" b="0">
                <a:solidFill>
                  <a:srgbClr val="706962"/>
                </a:solidFill>
                <a:latin typeface="Karla"/>
              </a:rPr>
              <a:t>of the times somebody did step in, it stopped within ten seconds.</a:t>
            </a:r>
          </a:p>
        </p:txBody>
      </p:sp>
      <p:sp>
        <p:nvSpPr>
          <p:cNvPr id="13" name="TextBox 12"/>
          <p:cNvSpPr txBox="1"/>
          <p:nvPr/>
        </p:nvSpPr>
        <p:spPr>
          <a:xfrm>
            <a:off x="685800" y="3803904"/>
            <a:ext cx="7772400" cy="310896"/>
          </a:xfrm>
          <a:prstGeom prst="rect">
            <a:avLst/>
          </a:prstGeom>
          <a:noFill/>
          <a:effectLst/>
        </p:spPr>
        <p:txBody>
          <a:bodyPr wrap="square" lIns="0" rIns="0" tIns="0" bIns="0" anchor="t">
            <a:spAutoFit/>
          </a:bodyPr>
          <a:lstStyle/>
          <a:p>
            <a:pPr algn="l">
              <a:lnSpc>
                <a:spcPct val="120000"/>
              </a:lnSpc>
            </a:pPr>
            <a:r>
              <a:rPr sz="1300" b="1">
                <a:solidFill>
                  <a:srgbClr val="6B4F3E"/>
                </a:solidFill>
                <a:latin typeface="Karla"/>
              </a:rPr>
              <a:t>Stepping in is rare, and more than half the time it works within ten seconds.</a:t>
            </a:r>
          </a:p>
        </p:txBody>
      </p:sp>
      <p:sp>
        <p:nvSpPr>
          <p:cNvPr id="14" name="TextBox 13"/>
          <p:cNvSpPr txBox="1"/>
          <p:nvPr/>
        </p:nvSpPr>
        <p:spPr>
          <a:xfrm>
            <a:off x="685800" y="4187952"/>
            <a:ext cx="7772400" cy="457200"/>
          </a:xfrm>
          <a:prstGeom prst="rect">
            <a:avLst/>
          </a:prstGeom>
          <a:noFill/>
          <a:effectLst/>
        </p:spPr>
        <p:txBody>
          <a:bodyPr wrap="square" lIns="0" rIns="0" tIns="0" bIns="0" anchor="t">
            <a:spAutoFit/>
          </a:bodyPr>
          <a:lstStyle/>
          <a:p>
            <a:pPr algn="l">
              <a:lnSpc>
                <a:spcPct val="120000"/>
              </a:lnSpc>
            </a:pPr>
            <a:r>
              <a:rPr sz="1300" b="0">
                <a:solidFill>
                  <a:srgbClr val="706962"/>
                </a:solidFill>
                <a:latin typeface="Karla"/>
              </a:rPr>
              <a:t>These were younger students, on a playground, in 2001. Whether it holds here is worth arguing about.</a:t>
            </a:r>
          </a:p>
        </p:txBody>
      </p:sp>
      <p:pic>
        <p:nvPicPr>
          <p:cNvPr id="15" name="Picture 14" descr="logo-mark.png"/>
          <p:cNvPicPr>
            <a:picLocks noChangeAspect="1"/>
          </p:cNvPicPr>
          <p:nvPr/>
        </p:nvPicPr>
        <p:blipFill>
          <a:blip r:embed="rId2"/>
          <a:stretch>
            <a:fillRect/>
          </a:stretch>
        </p:blipFill>
        <p:spPr>
          <a:xfrm>
            <a:off x="384048" y="4709160"/>
            <a:ext cx="155448" cy="182880"/>
          </a:xfrm>
          <a:prstGeom prst="rect">
            <a:avLst/>
          </a:prstGeom>
        </p:spPr>
      </p:pic>
      <p:sp>
        <p:nvSpPr>
          <p:cNvPr id="16" name="TextBox 15"/>
          <p:cNvSpPr txBox="1"/>
          <p:nvPr/>
        </p:nvSpPr>
        <p:spPr>
          <a:xfrm>
            <a:off x="603504" y="4709160"/>
            <a:ext cx="2194560" cy="210312"/>
          </a:xfrm>
          <a:prstGeom prst="rect">
            <a:avLst/>
          </a:prstGeom>
          <a:noFill/>
          <a:effectLst/>
        </p:spPr>
        <p:txBody>
          <a:bodyPr wrap="square" lIns="0" rIns="0" tIns="0" bIns="0" anchor="t">
            <a:spAutoFit/>
          </a:bodyPr>
          <a:lstStyle/>
          <a:p>
            <a:pPr algn="l"/>
            <a:r>
              <a:rPr sz="850" b="0">
                <a:solidFill>
                  <a:srgbClr val="AAA49D"/>
                </a:solidFill>
                <a:latin typeface="Karla"/>
              </a:rPr>
              <a:t>The Pastoral Guide</a:t>
            </a:r>
          </a:p>
        </p:txBody>
      </p:sp>
      <p:sp>
        <p:nvSpPr>
          <p:cNvPr id="17" name="TextBox 16"/>
          <p:cNvSpPr txBox="1"/>
          <p:nvPr/>
        </p:nvSpPr>
        <p:spPr>
          <a:xfrm>
            <a:off x="7680960" y="4727448"/>
            <a:ext cx="1078992" cy="219456"/>
          </a:xfrm>
          <a:prstGeom prst="rect">
            <a:avLst/>
          </a:prstGeom>
          <a:noFill/>
          <a:effectLst/>
        </p:spPr>
        <p:txBody>
          <a:bodyPr wrap="square" lIns="0" rIns="0" tIns="0" bIns="0" anchor="t">
            <a:spAutoFit/>
          </a:bodyPr>
          <a:lstStyle/>
          <a:p>
            <a:pPr algn="r"/>
            <a:r>
              <a:rPr sz="850" b="0">
                <a:solidFill>
                  <a:srgbClr val="AAA49D"/>
                </a:solidFill>
                <a:latin typeface="Karla"/>
              </a:rPr>
              <a:t>9 / 18</a:t>
            </a:r>
          </a:p>
        </p:txBody>
      </p:sp>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9144000" cy="5143500"/>
          </a:xfrm>
          <a:prstGeom prst="rect">
            <a:avLst/>
          </a:prstGeom>
          <a:solidFill>
            <a:srgbClr val="FAF8F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3" name="TextBox 2"/>
          <p:cNvSpPr txBox="1"/>
          <p:nvPr/>
        </p:nvSpPr>
        <p:spPr>
          <a:xfrm>
            <a:off x="685800" y="566928"/>
            <a:ext cx="7772400" cy="201168"/>
          </a:xfrm>
          <a:prstGeom prst="rect">
            <a:avLst/>
          </a:prstGeom>
          <a:noFill/>
          <a:effectLst/>
        </p:spPr>
        <p:txBody>
          <a:bodyPr wrap="square" lIns="0" rIns="0" tIns="0" bIns="0" anchor="t">
            <a:spAutoFit/>
          </a:bodyPr>
          <a:lstStyle/>
          <a:p>
            <a:pPr algn="l"/>
            <a:r>
              <a:rPr sz="1050" b="1" spc="160">
                <a:solidFill>
                  <a:srgbClr val="A3897A"/>
                </a:solidFill>
                <a:latin typeface="Karla"/>
              </a:rPr>
              <a:t>WATCH THIS FIRST</a:t>
            </a:r>
          </a:p>
        </p:txBody>
      </p:sp>
      <p:sp>
        <p:nvSpPr>
          <p:cNvPr id="4" name="Rounded Rectangle 3"/>
          <p:cNvSpPr/>
          <p:nvPr/>
        </p:nvSpPr>
        <p:spPr>
          <a:xfrm>
            <a:off x="7543800" y="530352"/>
            <a:ext cx="914400" cy="347472"/>
          </a:xfrm>
          <a:prstGeom prst="roundRect">
            <a:avLst>
              <a:gd name="adj" fmla="val 50000"/>
            </a:avLst>
          </a:prstGeom>
          <a:solidFill>
            <a:srgbClr val="F0EAE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5" name="TextBox 4"/>
          <p:cNvSpPr txBox="1"/>
          <p:nvPr/>
        </p:nvSpPr>
        <p:spPr>
          <a:xfrm>
            <a:off x="7543800" y="594360"/>
            <a:ext cx="914400" cy="237744"/>
          </a:xfrm>
          <a:prstGeom prst="rect">
            <a:avLst/>
          </a:prstGeom>
          <a:noFill/>
          <a:effectLst/>
        </p:spPr>
        <p:txBody>
          <a:bodyPr wrap="square" lIns="0" rIns="0" tIns="0" bIns="0" anchor="t">
            <a:spAutoFit/>
          </a:bodyPr>
          <a:lstStyle/>
          <a:p>
            <a:pPr algn="ctr"/>
            <a:r>
              <a:rPr sz="1000" b="1" spc="100">
                <a:solidFill>
                  <a:srgbClr val="6B4F3E"/>
                </a:solidFill>
                <a:latin typeface="Karla"/>
              </a:rPr>
              <a:t>MODEL</a:t>
            </a:r>
          </a:p>
        </p:txBody>
      </p:sp>
      <p:sp>
        <p:nvSpPr>
          <p:cNvPr id="6" name="TextBox 5"/>
          <p:cNvSpPr txBox="1"/>
          <p:nvPr/>
        </p:nvSpPr>
        <p:spPr>
          <a:xfrm>
            <a:off x="685800" y="841248"/>
            <a:ext cx="6309360" cy="566928"/>
          </a:xfrm>
          <a:prstGeom prst="rect">
            <a:avLst/>
          </a:prstGeom>
          <a:noFill/>
          <a:effectLst/>
        </p:spPr>
        <p:txBody>
          <a:bodyPr wrap="square" lIns="0" rIns="0" tIns="0" bIns="0" anchor="t">
            <a:spAutoFit/>
          </a:bodyPr>
          <a:lstStyle/>
          <a:p>
            <a:pPr algn="l"/>
            <a:r>
              <a:rPr sz="3100" b="1">
                <a:solidFill>
                  <a:srgbClr val="3A332E"/>
                </a:solidFill>
                <a:latin typeface="Libre Caslon Display"/>
              </a:rPr>
              <a:t>Two ways of stepping in</a:t>
            </a:r>
          </a:p>
        </p:txBody>
      </p:sp>
      <p:sp>
        <p:nvSpPr>
          <p:cNvPr id="7" name="Rounded Rectangle 6"/>
          <p:cNvSpPr/>
          <p:nvPr/>
        </p:nvSpPr>
        <p:spPr>
          <a:xfrm>
            <a:off x="685800" y="1554480"/>
            <a:ext cx="3749039" cy="2011680"/>
          </a:xfrm>
          <a:prstGeom prst="roundRect">
            <a:avLst>
              <a:gd name="adj" fmla="val 4090"/>
            </a:avLst>
          </a:prstGeom>
          <a:solidFill>
            <a:srgbClr val="FFFD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8" name="TextBox 7"/>
          <p:cNvSpPr txBox="1"/>
          <p:nvPr/>
        </p:nvSpPr>
        <p:spPr>
          <a:xfrm>
            <a:off x="960120" y="1773936"/>
            <a:ext cx="3200399" cy="310896"/>
          </a:xfrm>
          <a:prstGeom prst="rect">
            <a:avLst/>
          </a:prstGeom>
          <a:noFill/>
          <a:effectLst/>
        </p:spPr>
        <p:txBody>
          <a:bodyPr wrap="square" lIns="0" rIns="0" tIns="0" bIns="0" anchor="t">
            <a:spAutoFit/>
          </a:bodyPr>
          <a:lstStyle/>
          <a:p>
            <a:pPr algn="ctr"/>
            <a:r>
              <a:rPr sz="1600" b="1">
                <a:solidFill>
                  <a:srgbClr val="6B4F3E"/>
                </a:solidFill>
                <a:latin typeface="Libre Caslon Display"/>
              </a:rPr>
              <a:t>This one works</a:t>
            </a:r>
          </a:p>
        </p:txBody>
      </p:sp>
      <p:sp>
        <p:nvSpPr>
          <p:cNvPr id="9" name="TextBox 8"/>
          <p:cNvSpPr txBox="1"/>
          <p:nvPr/>
        </p:nvSpPr>
        <p:spPr>
          <a:xfrm>
            <a:off x="960120" y="2231136"/>
            <a:ext cx="3200399" cy="566928"/>
          </a:xfrm>
          <a:prstGeom prst="rect">
            <a:avLst/>
          </a:prstGeom>
          <a:noFill/>
          <a:effectLst/>
        </p:spPr>
        <p:txBody>
          <a:bodyPr wrap="square" lIns="0" rIns="0" tIns="0" bIns="0" anchor="t">
            <a:spAutoFit/>
          </a:bodyPr>
          <a:lstStyle/>
          <a:p>
            <a:pPr algn="ctr">
              <a:lnSpc>
                <a:spcPct val="125000"/>
              </a:lnSpc>
            </a:pPr>
            <a:r>
              <a:rPr sz="1500" b="0">
                <a:solidFill>
                  <a:srgbClr val="3A332E"/>
                </a:solidFill>
                <a:latin typeface="Libre Caslon Display"/>
              </a:rPr>
              <a:t>“That is not funny any more.”</a:t>
            </a:r>
          </a:p>
        </p:txBody>
      </p:sp>
      <p:sp>
        <p:nvSpPr>
          <p:cNvPr id="10" name="TextBox 9"/>
          <p:cNvSpPr txBox="1"/>
          <p:nvPr/>
        </p:nvSpPr>
        <p:spPr>
          <a:xfrm>
            <a:off x="960120" y="2907792"/>
            <a:ext cx="3200399" cy="512064"/>
          </a:xfrm>
          <a:prstGeom prst="rect">
            <a:avLst/>
          </a:prstGeom>
          <a:noFill/>
          <a:effectLst/>
        </p:spPr>
        <p:txBody>
          <a:bodyPr wrap="square" lIns="0" rIns="0" tIns="0" bIns="0" anchor="t">
            <a:spAutoFit/>
          </a:bodyPr>
          <a:lstStyle/>
          <a:p>
            <a:pPr algn="ctr">
              <a:lnSpc>
                <a:spcPct val="125000"/>
              </a:lnSpc>
            </a:pPr>
            <a:r>
              <a:rPr sz="1200" b="0">
                <a:solidFill>
                  <a:srgbClr val="706962"/>
                </a:solidFill>
                <a:latin typeface="Karla"/>
              </a:rPr>
              <a:t>Said flatly, then straight on to something else.</a:t>
            </a:r>
          </a:p>
        </p:txBody>
      </p:sp>
      <p:sp>
        <p:nvSpPr>
          <p:cNvPr id="11" name="Rounded Rectangle 10"/>
          <p:cNvSpPr/>
          <p:nvPr/>
        </p:nvSpPr>
        <p:spPr>
          <a:xfrm>
            <a:off x="4709159" y="1554480"/>
            <a:ext cx="3749039" cy="2011680"/>
          </a:xfrm>
          <a:prstGeom prst="roundRect">
            <a:avLst>
              <a:gd name="adj" fmla="val 4090"/>
            </a:avLst>
          </a:prstGeom>
          <a:solidFill>
            <a:srgbClr val="FFFD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2" name="TextBox 11"/>
          <p:cNvSpPr txBox="1"/>
          <p:nvPr/>
        </p:nvSpPr>
        <p:spPr>
          <a:xfrm>
            <a:off x="4983479" y="1773936"/>
            <a:ext cx="3200399" cy="310896"/>
          </a:xfrm>
          <a:prstGeom prst="rect">
            <a:avLst/>
          </a:prstGeom>
          <a:noFill/>
          <a:effectLst/>
        </p:spPr>
        <p:txBody>
          <a:bodyPr wrap="square" lIns="0" rIns="0" tIns="0" bIns="0" anchor="t">
            <a:spAutoFit/>
          </a:bodyPr>
          <a:lstStyle/>
          <a:p>
            <a:pPr algn="ctr"/>
            <a:r>
              <a:rPr sz="1600" b="1">
                <a:solidFill>
                  <a:srgbClr val="6B4F3E"/>
                </a:solidFill>
                <a:latin typeface="Libre Caslon Display"/>
              </a:rPr>
              <a:t>This one backfires</a:t>
            </a:r>
          </a:p>
        </p:txBody>
      </p:sp>
      <p:sp>
        <p:nvSpPr>
          <p:cNvPr id="13" name="TextBox 12"/>
          <p:cNvSpPr txBox="1"/>
          <p:nvPr/>
        </p:nvSpPr>
        <p:spPr>
          <a:xfrm>
            <a:off x="4983479" y="2231136"/>
            <a:ext cx="3200399" cy="566928"/>
          </a:xfrm>
          <a:prstGeom prst="rect">
            <a:avLst/>
          </a:prstGeom>
          <a:noFill/>
          <a:effectLst/>
        </p:spPr>
        <p:txBody>
          <a:bodyPr wrap="square" lIns="0" rIns="0" tIns="0" bIns="0" anchor="t">
            <a:spAutoFit/>
          </a:bodyPr>
          <a:lstStyle/>
          <a:p>
            <a:pPr algn="ctr">
              <a:lnSpc>
                <a:spcPct val="125000"/>
              </a:lnSpc>
            </a:pPr>
            <a:r>
              <a:rPr sz="1500" b="0">
                <a:solidFill>
                  <a:srgbClr val="3A332E"/>
                </a:solidFill>
                <a:latin typeface="Libre Caslon Display"/>
              </a:rPr>
              <a:t>“You are such a bully.”</a:t>
            </a:r>
          </a:p>
        </p:txBody>
      </p:sp>
      <p:sp>
        <p:nvSpPr>
          <p:cNvPr id="14" name="TextBox 13"/>
          <p:cNvSpPr txBox="1"/>
          <p:nvPr/>
        </p:nvSpPr>
        <p:spPr>
          <a:xfrm>
            <a:off x="4983479" y="2907792"/>
            <a:ext cx="3200399" cy="512064"/>
          </a:xfrm>
          <a:prstGeom prst="rect">
            <a:avLst/>
          </a:prstGeom>
          <a:noFill/>
          <a:effectLst/>
        </p:spPr>
        <p:txBody>
          <a:bodyPr wrap="square" lIns="0" rIns="0" tIns="0" bIns="0" anchor="t">
            <a:spAutoFit/>
          </a:bodyPr>
          <a:lstStyle/>
          <a:p>
            <a:pPr algn="ctr">
              <a:lnSpc>
                <a:spcPct val="125000"/>
              </a:lnSpc>
            </a:pPr>
            <a:r>
              <a:rPr sz="1200" b="0">
                <a:solidFill>
                  <a:srgbClr val="706962"/>
                </a:solidFill>
                <a:latin typeface="Karla"/>
              </a:rPr>
              <a:t>Puts somebody on trial in front of the audience.</a:t>
            </a:r>
          </a:p>
        </p:txBody>
      </p:sp>
      <p:sp>
        <p:nvSpPr>
          <p:cNvPr id="15" name="TextBox 14"/>
          <p:cNvSpPr txBox="1"/>
          <p:nvPr/>
        </p:nvSpPr>
        <p:spPr>
          <a:xfrm>
            <a:off x="685800" y="3803904"/>
            <a:ext cx="7772400" cy="310896"/>
          </a:xfrm>
          <a:prstGeom prst="rect">
            <a:avLst/>
          </a:prstGeom>
          <a:noFill/>
          <a:effectLst/>
        </p:spPr>
        <p:txBody>
          <a:bodyPr wrap="square" lIns="0" rIns="0" tIns="0" bIns="0" anchor="t">
            <a:spAutoFit/>
          </a:bodyPr>
          <a:lstStyle/>
          <a:p>
            <a:pPr algn="l">
              <a:lnSpc>
                <a:spcPct val="120000"/>
              </a:lnSpc>
            </a:pPr>
            <a:r>
              <a:rPr sz="1300" b="0">
                <a:solidFill>
                  <a:srgbClr val="706962"/>
                </a:solidFill>
                <a:latin typeface="Karla"/>
              </a:rPr>
              <a:t>The second one sounds braver, and it does not work. The audience defends the joke.</a:t>
            </a:r>
          </a:p>
        </p:txBody>
      </p:sp>
      <p:sp>
        <p:nvSpPr>
          <p:cNvPr id="16" name="TextBox 15"/>
          <p:cNvSpPr txBox="1"/>
          <p:nvPr/>
        </p:nvSpPr>
        <p:spPr>
          <a:xfrm>
            <a:off x="685800" y="4187952"/>
            <a:ext cx="7772400" cy="310896"/>
          </a:xfrm>
          <a:prstGeom prst="rect">
            <a:avLst/>
          </a:prstGeom>
          <a:noFill/>
          <a:effectLst/>
        </p:spPr>
        <p:txBody>
          <a:bodyPr wrap="square" lIns="0" rIns="0" tIns="0" bIns="0" anchor="t">
            <a:spAutoFit/>
          </a:bodyPr>
          <a:lstStyle/>
          <a:p>
            <a:pPr algn="l">
              <a:lnSpc>
                <a:spcPct val="120000"/>
              </a:lnSpc>
            </a:pPr>
            <a:r>
              <a:rPr sz="1300" b="1">
                <a:solidFill>
                  <a:srgbClr val="6B4F3E"/>
                </a:solidFill>
                <a:latin typeface="Karla"/>
              </a:rPr>
              <a:t>What you are trying to do is end the audience, not win an argument.</a:t>
            </a:r>
          </a:p>
        </p:txBody>
      </p:sp>
      <p:pic>
        <p:nvPicPr>
          <p:cNvPr id="17" name="Picture 16" descr="logo-mark.png"/>
          <p:cNvPicPr>
            <a:picLocks noChangeAspect="1"/>
          </p:cNvPicPr>
          <p:nvPr/>
        </p:nvPicPr>
        <p:blipFill>
          <a:blip r:embed="rId2"/>
          <a:stretch>
            <a:fillRect/>
          </a:stretch>
        </p:blipFill>
        <p:spPr>
          <a:xfrm>
            <a:off x="384048" y="4709160"/>
            <a:ext cx="155448" cy="182880"/>
          </a:xfrm>
          <a:prstGeom prst="rect">
            <a:avLst/>
          </a:prstGeom>
        </p:spPr>
      </p:pic>
      <p:sp>
        <p:nvSpPr>
          <p:cNvPr id="18" name="TextBox 17"/>
          <p:cNvSpPr txBox="1"/>
          <p:nvPr/>
        </p:nvSpPr>
        <p:spPr>
          <a:xfrm>
            <a:off x="603504" y="4709160"/>
            <a:ext cx="2194560" cy="210312"/>
          </a:xfrm>
          <a:prstGeom prst="rect">
            <a:avLst/>
          </a:prstGeom>
          <a:noFill/>
          <a:effectLst/>
        </p:spPr>
        <p:txBody>
          <a:bodyPr wrap="square" lIns="0" rIns="0" tIns="0" bIns="0" anchor="t">
            <a:spAutoFit/>
          </a:bodyPr>
          <a:lstStyle/>
          <a:p>
            <a:pPr algn="l"/>
            <a:r>
              <a:rPr sz="850" b="0">
                <a:solidFill>
                  <a:srgbClr val="AAA49D"/>
                </a:solidFill>
                <a:latin typeface="Karla"/>
              </a:rPr>
              <a:t>The Pastoral Guide</a:t>
            </a:r>
          </a:p>
        </p:txBody>
      </p:sp>
      <p:sp>
        <p:nvSpPr>
          <p:cNvPr id="19" name="TextBox 18"/>
          <p:cNvSpPr txBox="1"/>
          <p:nvPr/>
        </p:nvSpPr>
        <p:spPr>
          <a:xfrm>
            <a:off x="7680960" y="4727448"/>
            <a:ext cx="1078992" cy="219456"/>
          </a:xfrm>
          <a:prstGeom prst="rect">
            <a:avLst/>
          </a:prstGeom>
          <a:noFill/>
          <a:effectLst/>
        </p:spPr>
        <p:txBody>
          <a:bodyPr wrap="square" lIns="0" rIns="0" tIns="0" bIns="0" anchor="t">
            <a:spAutoFit/>
          </a:bodyPr>
          <a:lstStyle/>
          <a:p>
            <a:pPr algn="r"/>
            <a:r>
              <a:rPr sz="850" b="0">
                <a:solidFill>
                  <a:srgbClr val="AAA49D"/>
                </a:solidFill>
                <a:latin typeface="Karla"/>
              </a:rPr>
              <a:t>10 / 18</a:t>
            </a:r>
          </a:p>
        </p:txBody>
      </p:sp>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9144000" cy="5143500"/>
          </a:xfrm>
          <a:prstGeom prst="rect">
            <a:avLst/>
          </a:prstGeom>
          <a:solidFill>
            <a:srgbClr val="FAF8F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3" name="TextBox 2"/>
          <p:cNvSpPr txBox="1"/>
          <p:nvPr/>
        </p:nvSpPr>
        <p:spPr>
          <a:xfrm>
            <a:off x="685800" y="566928"/>
            <a:ext cx="7772400" cy="201168"/>
          </a:xfrm>
          <a:prstGeom prst="rect">
            <a:avLst/>
          </a:prstGeom>
          <a:noFill/>
          <a:effectLst/>
        </p:spPr>
        <p:txBody>
          <a:bodyPr wrap="square" lIns="0" rIns="0" tIns="0" bIns="0" anchor="t">
            <a:spAutoFit/>
          </a:bodyPr>
          <a:lstStyle/>
          <a:p>
            <a:pPr algn="l"/>
            <a:r>
              <a:rPr sz="1050" b="1" spc="160">
                <a:solidFill>
                  <a:srgbClr val="A3897A"/>
                </a:solidFill>
                <a:latin typeface="Karla"/>
              </a:rPr>
              <a:t>WHAT YOU CAN ACTUALLY DO</a:t>
            </a:r>
          </a:p>
        </p:txBody>
      </p:sp>
      <p:sp>
        <p:nvSpPr>
          <p:cNvPr id="4" name="Rounded Rectangle 3"/>
          <p:cNvSpPr/>
          <p:nvPr/>
        </p:nvSpPr>
        <p:spPr>
          <a:xfrm>
            <a:off x="7543800" y="530352"/>
            <a:ext cx="914400" cy="347472"/>
          </a:xfrm>
          <a:prstGeom prst="roundRect">
            <a:avLst>
              <a:gd name="adj" fmla="val 50000"/>
            </a:avLst>
          </a:prstGeom>
          <a:solidFill>
            <a:srgbClr val="F0EAE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5" name="TextBox 4"/>
          <p:cNvSpPr txBox="1"/>
          <p:nvPr/>
        </p:nvSpPr>
        <p:spPr>
          <a:xfrm>
            <a:off x="7543800" y="594360"/>
            <a:ext cx="914400" cy="237744"/>
          </a:xfrm>
          <a:prstGeom prst="rect">
            <a:avLst/>
          </a:prstGeom>
          <a:noFill/>
          <a:effectLst/>
        </p:spPr>
        <p:txBody>
          <a:bodyPr wrap="square" lIns="0" rIns="0" tIns="0" bIns="0" anchor="t">
            <a:spAutoFit/>
          </a:bodyPr>
          <a:lstStyle/>
          <a:p>
            <a:pPr algn="ctr"/>
            <a:r>
              <a:rPr sz="1000" b="1" spc="100">
                <a:solidFill>
                  <a:srgbClr val="6B4F3E"/>
                </a:solidFill>
                <a:latin typeface="Karla"/>
              </a:rPr>
              <a:t>TEACH</a:t>
            </a:r>
          </a:p>
        </p:txBody>
      </p:sp>
      <p:sp>
        <p:nvSpPr>
          <p:cNvPr id="6" name="TextBox 5"/>
          <p:cNvSpPr txBox="1"/>
          <p:nvPr/>
        </p:nvSpPr>
        <p:spPr>
          <a:xfrm>
            <a:off x="685800" y="841248"/>
            <a:ext cx="6309360" cy="566928"/>
          </a:xfrm>
          <a:prstGeom prst="rect">
            <a:avLst/>
          </a:prstGeom>
          <a:noFill/>
          <a:effectLst/>
        </p:spPr>
        <p:txBody>
          <a:bodyPr wrap="square" lIns="0" rIns="0" tIns="0" bIns="0" anchor="t">
            <a:spAutoFit/>
          </a:bodyPr>
          <a:lstStyle/>
          <a:p>
            <a:pPr algn="l"/>
            <a:r>
              <a:rPr sz="3100" b="1">
                <a:solidFill>
                  <a:srgbClr val="3A332E"/>
                </a:solidFill>
                <a:latin typeface="Libre Caslon Display"/>
              </a:rPr>
              <a:t>Three ways out</a:t>
            </a:r>
          </a:p>
        </p:txBody>
      </p:sp>
      <p:sp>
        <p:nvSpPr>
          <p:cNvPr id="7" name="Rounded Rectangle 6"/>
          <p:cNvSpPr/>
          <p:nvPr/>
        </p:nvSpPr>
        <p:spPr>
          <a:xfrm>
            <a:off x="685800" y="1645920"/>
            <a:ext cx="2432304" cy="2286000"/>
          </a:xfrm>
          <a:prstGeom prst="roundRect">
            <a:avLst>
              <a:gd name="adj" fmla="val 3599"/>
            </a:avLst>
          </a:prstGeom>
          <a:solidFill>
            <a:srgbClr val="FFFD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8" name="Oval 7"/>
          <p:cNvSpPr/>
          <p:nvPr/>
        </p:nvSpPr>
        <p:spPr>
          <a:xfrm>
            <a:off x="1572768" y="1792224"/>
            <a:ext cx="658368" cy="658368"/>
          </a:xfrm>
          <a:prstGeom prst="ellipse">
            <a:avLst/>
          </a:prstGeom>
          <a:solidFill>
            <a:srgbClr val="6B4F3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9" name="TextBox 8"/>
          <p:cNvSpPr txBox="1"/>
          <p:nvPr/>
        </p:nvSpPr>
        <p:spPr>
          <a:xfrm>
            <a:off x="685800" y="1911095"/>
            <a:ext cx="2432304" cy="420624"/>
          </a:xfrm>
          <a:prstGeom prst="rect">
            <a:avLst/>
          </a:prstGeom>
          <a:noFill/>
          <a:effectLst/>
        </p:spPr>
        <p:txBody>
          <a:bodyPr wrap="square" lIns="0" rIns="0" tIns="0" bIns="0" anchor="t">
            <a:spAutoFit/>
          </a:bodyPr>
          <a:lstStyle/>
          <a:p>
            <a:pPr algn="ctr"/>
            <a:r>
              <a:rPr sz="1800" b="1">
                <a:solidFill>
                  <a:srgbClr val="FFFDF7"/>
                </a:solidFill>
                <a:latin typeface="Libre Caslon Display"/>
              </a:rPr>
              <a:t>1</a:t>
            </a:r>
          </a:p>
        </p:txBody>
      </p:sp>
      <p:sp>
        <p:nvSpPr>
          <p:cNvPr id="10" name="TextBox 9"/>
          <p:cNvSpPr txBox="1"/>
          <p:nvPr/>
        </p:nvSpPr>
        <p:spPr>
          <a:xfrm>
            <a:off x="758952" y="2578608"/>
            <a:ext cx="2286000" cy="548640"/>
          </a:xfrm>
          <a:prstGeom prst="rect">
            <a:avLst/>
          </a:prstGeom>
          <a:noFill/>
          <a:effectLst/>
        </p:spPr>
        <p:txBody>
          <a:bodyPr wrap="square" lIns="0" rIns="0" tIns="0" bIns="0" anchor="t">
            <a:spAutoFit/>
          </a:bodyPr>
          <a:lstStyle/>
          <a:p>
            <a:pPr algn="ctr">
              <a:lnSpc>
                <a:spcPct val="105000"/>
              </a:lnSpc>
            </a:pPr>
            <a:r>
              <a:rPr sz="1500" b="1">
                <a:solidFill>
                  <a:srgbClr val="6B4F3E"/>
                </a:solidFill>
                <a:latin typeface="Libre Caslon Display"/>
              </a:rPr>
              <a:t>Do not laugh</a:t>
            </a:r>
          </a:p>
        </p:txBody>
      </p:sp>
      <p:sp>
        <p:nvSpPr>
          <p:cNvPr id="11" name="TextBox 10"/>
          <p:cNvSpPr txBox="1"/>
          <p:nvPr/>
        </p:nvSpPr>
        <p:spPr>
          <a:xfrm>
            <a:off x="795528" y="3145536"/>
            <a:ext cx="2212848" cy="713232"/>
          </a:xfrm>
          <a:prstGeom prst="rect">
            <a:avLst/>
          </a:prstGeom>
          <a:noFill/>
          <a:effectLst/>
        </p:spPr>
        <p:txBody>
          <a:bodyPr wrap="square" lIns="0" rIns="0" tIns="0" bIns="0" anchor="t">
            <a:spAutoFit/>
          </a:bodyPr>
          <a:lstStyle/>
          <a:p>
            <a:pPr algn="ctr">
              <a:lnSpc>
                <a:spcPct val="122000"/>
              </a:lnSpc>
            </a:pPr>
            <a:r>
              <a:rPr sz="1100" b="0">
                <a:solidFill>
                  <a:srgbClr val="706962"/>
                </a:solidFill>
                <a:latin typeface="Karla"/>
              </a:rPr>
              <a:t>A joke with no audience runs out.</a:t>
            </a:r>
          </a:p>
        </p:txBody>
      </p:sp>
      <p:sp>
        <p:nvSpPr>
          <p:cNvPr id="12" name="Rounded Rectangle 11"/>
          <p:cNvSpPr/>
          <p:nvPr/>
        </p:nvSpPr>
        <p:spPr>
          <a:xfrm>
            <a:off x="3355848" y="1645920"/>
            <a:ext cx="2432304" cy="2286000"/>
          </a:xfrm>
          <a:prstGeom prst="roundRect">
            <a:avLst>
              <a:gd name="adj" fmla="val 3599"/>
            </a:avLst>
          </a:prstGeom>
          <a:solidFill>
            <a:srgbClr val="FFFD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3" name="Oval 12"/>
          <p:cNvSpPr/>
          <p:nvPr/>
        </p:nvSpPr>
        <p:spPr>
          <a:xfrm>
            <a:off x="4242816" y="1792224"/>
            <a:ext cx="658368" cy="658368"/>
          </a:xfrm>
          <a:prstGeom prst="ellipse">
            <a:avLst/>
          </a:prstGeom>
          <a:solidFill>
            <a:srgbClr val="6B4F3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4" name="TextBox 13"/>
          <p:cNvSpPr txBox="1"/>
          <p:nvPr/>
        </p:nvSpPr>
        <p:spPr>
          <a:xfrm>
            <a:off x="3355848" y="1911095"/>
            <a:ext cx="2432304" cy="420624"/>
          </a:xfrm>
          <a:prstGeom prst="rect">
            <a:avLst/>
          </a:prstGeom>
          <a:noFill/>
          <a:effectLst/>
        </p:spPr>
        <p:txBody>
          <a:bodyPr wrap="square" lIns="0" rIns="0" tIns="0" bIns="0" anchor="t">
            <a:spAutoFit/>
          </a:bodyPr>
          <a:lstStyle/>
          <a:p>
            <a:pPr algn="ctr"/>
            <a:r>
              <a:rPr sz="1800" b="1">
                <a:solidFill>
                  <a:srgbClr val="FFFDF7"/>
                </a:solidFill>
                <a:latin typeface="Libre Caslon Display"/>
              </a:rPr>
              <a:t>2</a:t>
            </a:r>
          </a:p>
        </p:txBody>
      </p:sp>
      <p:sp>
        <p:nvSpPr>
          <p:cNvPr id="15" name="TextBox 14"/>
          <p:cNvSpPr txBox="1"/>
          <p:nvPr/>
        </p:nvSpPr>
        <p:spPr>
          <a:xfrm>
            <a:off x="3429000" y="2578608"/>
            <a:ext cx="2286000" cy="548640"/>
          </a:xfrm>
          <a:prstGeom prst="rect">
            <a:avLst/>
          </a:prstGeom>
          <a:noFill/>
          <a:effectLst/>
        </p:spPr>
        <p:txBody>
          <a:bodyPr wrap="square" lIns="0" rIns="0" tIns="0" bIns="0" anchor="t">
            <a:spAutoFit/>
          </a:bodyPr>
          <a:lstStyle/>
          <a:p>
            <a:pPr algn="ctr">
              <a:lnSpc>
                <a:spcPct val="105000"/>
              </a:lnSpc>
            </a:pPr>
            <a:r>
              <a:rPr sz="1500" b="1">
                <a:solidFill>
                  <a:srgbClr val="6B4F3E"/>
                </a:solidFill>
                <a:latin typeface="Libre Caslon Display"/>
              </a:rPr>
              <a:t>Move it on</a:t>
            </a:r>
          </a:p>
        </p:txBody>
      </p:sp>
      <p:sp>
        <p:nvSpPr>
          <p:cNvPr id="16" name="TextBox 15"/>
          <p:cNvSpPr txBox="1"/>
          <p:nvPr/>
        </p:nvSpPr>
        <p:spPr>
          <a:xfrm>
            <a:off x="3465576" y="3145536"/>
            <a:ext cx="2212848" cy="713232"/>
          </a:xfrm>
          <a:prstGeom prst="rect">
            <a:avLst/>
          </a:prstGeom>
          <a:noFill/>
          <a:effectLst/>
        </p:spPr>
        <p:txBody>
          <a:bodyPr wrap="square" lIns="0" rIns="0" tIns="0" bIns="0" anchor="t">
            <a:spAutoFit/>
          </a:bodyPr>
          <a:lstStyle/>
          <a:p>
            <a:pPr algn="ctr">
              <a:lnSpc>
                <a:spcPct val="122000"/>
              </a:lnSpc>
            </a:pPr>
            <a:r>
              <a:rPr sz="1100" b="0">
                <a:solidFill>
                  <a:srgbClr val="706962"/>
                </a:solidFill>
                <a:latin typeface="Karla"/>
              </a:rPr>
              <a:t>Change the subject. Give everyone something else to do.</a:t>
            </a:r>
          </a:p>
        </p:txBody>
      </p:sp>
      <p:sp>
        <p:nvSpPr>
          <p:cNvPr id="17" name="Rounded Rectangle 16"/>
          <p:cNvSpPr/>
          <p:nvPr/>
        </p:nvSpPr>
        <p:spPr>
          <a:xfrm>
            <a:off x="6025896" y="1645920"/>
            <a:ext cx="2432304" cy="2286000"/>
          </a:xfrm>
          <a:prstGeom prst="roundRect">
            <a:avLst>
              <a:gd name="adj" fmla="val 3599"/>
            </a:avLst>
          </a:prstGeom>
          <a:solidFill>
            <a:srgbClr val="FFFD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8" name="Oval 17"/>
          <p:cNvSpPr/>
          <p:nvPr/>
        </p:nvSpPr>
        <p:spPr>
          <a:xfrm>
            <a:off x="6912864" y="1792224"/>
            <a:ext cx="658368" cy="658368"/>
          </a:xfrm>
          <a:prstGeom prst="ellipse">
            <a:avLst/>
          </a:prstGeom>
          <a:solidFill>
            <a:srgbClr val="6B4F3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9" name="TextBox 18"/>
          <p:cNvSpPr txBox="1"/>
          <p:nvPr/>
        </p:nvSpPr>
        <p:spPr>
          <a:xfrm>
            <a:off x="6025896" y="1911095"/>
            <a:ext cx="2432304" cy="420624"/>
          </a:xfrm>
          <a:prstGeom prst="rect">
            <a:avLst/>
          </a:prstGeom>
          <a:noFill/>
          <a:effectLst/>
        </p:spPr>
        <p:txBody>
          <a:bodyPr wrap="square" lIns="0" rIns="0" tIns="0" bIns="0" anchor="t">
            <a:spAutoFit/>
          </a:bodyPr>
          <a:lstStyle/>
          <a:p>
            <a:pPr algn="ctr"/>
            <a:r>
              <a:rPr sz="1800" b="1">
                <a:solidFill>
                  <a:srgbClr val="FFFDF7"/>
                </a:solidFill>
                <a:latin typeface="Libre Caslon Display"/>
              </a:rPr>
              <a:t>3</a:t>
            </a:r>
          </a:p>
        </p:txBody>
      </p:sp>
      <p:sp>
        <p:nvSpPr>
          <p:cNvPr id="20" name="TextBox 19"/>
          <p:cNvSpPr txBox="1"/>
          <p:nvPr/>
        </p:nvSpPr>
        <p:spPr>
          <a:xfrm>
            <a:off x="6099048" y="2578608"/>
            <a:ext cx="2286000" cy="548640"/>
          </a:xfrm>
          <a:prstGeom prst="rect">
            <a:avLst/>
          </a:prstGeom>
          <a:noFill/>
          <a:effectLst/>
        </p:spPr>
        <p:txBody>
          <a:bodyPr wrap="square" lIns="0" rIns="0" tIns="0" bIns="0" anchor="t">
            <a:spAutoFit/>
          </a:bodyPr>
          <a:lstStyle/>
          <a:p>
            <a:pPr algn="ctr">
              <a:lnSpc>
                <a:spcPct val="105000"/>
              </a:lnSpc>
            </a:pPr>
            <a:r>
              <a:rPr sz="1500" b="1">
                <a:solidFill>
                  <a:srgbClr val="6B4F3E"/>
                </a:solidFill>
                <a:latin typeface="Libre Caslon Display"/>
              </a:rPr>
              <a:t>Say something after</a:t>
            </a:r>
          </a:p>
        </p:txBody>
      </p:sp>
      <p:sp>
        <p:nvSpPr>
          <p:cNvPr id="21" name="TextBox 20"/>
          <p:cNvSpPr txBox="1"/>
          <p:nvPr/>
        </p:nvSpPr>
        <p:spPr>
          <a:xfrm>
            <a:off x="6135624" y="3145536"/>
            <a:ext cx="2212848" cy="713232"/>
          </a:xfrm>
          <a:prstGeom prst="rect">
            <a:avLst/>
          </a:prstGeom>
          <a:noFill/>
          <a:effectLst/>
        </p:spPr>
        <p:txBody>
          <a:bodyPr wrap="square" lIns="0" rIns="0" tIns="0" bIns="0" anchor="t">
            <a:spAutoFit/>
          </a:bodyPr>
          <a:lstStyle/>
          <a:p>
            <a:pPr algn="ctr">
              <a:lnSpc>
                <a:spcPct val="122000"/>
              </a:lnSpc>
            </a:pPr>
            <a:r>
              <a:rPr sz="1100" b="0">
                <a:solidFill>
                  <a:srgbClr val="706962"/>
                </a:solidFill>
                <a:latin typeface="Karla"/>
              </a:rPr>
              <a:t>Find the person later. One sentence is enough.</a:t>
            </a:r>
          </a:p>
        </p:txBody>
      </p:sp>
      <p:sp>
        <p:nvSpPr>
          <p:cNvPr id="22" name="TextBox 21"/>
          <p:cNvSpPr txBox="1"/>
          <p:nvPr/>
        </p:nvSpPr>
        <p:spPr>
          <a:xfrm>
            <a:off x="685800" y="4114800"/>
            <a:ext cx="7772400" cy="310896"/>
          </a:xfrm>
          <a:prstGeom prst="rect">
            <a:avLst/>
          </a:prstGeom>
          <a:noFill/>
          <a:effectLst/>
        </p:spPr>
        <p:txBody>
          <a:bodyPr wrap="square" lIns="0" rIns="0" tIns="0" bIns="0" anchor="t">
            <a:spAutoFit/>
          </a:bodyPr>
          <a:lstStyle/>
          <a:p>
            <a:pPr algn="l">
              <a:lnSpc>
                <a:spcPct val="120000"/>
              </a:lnSpc>
            </a:pPr>
            <a:r>
              <a:rPr sz="1300" b="0">
                <a:solidFill>
                  <a:srgbClr val="706962"/>
                </a:solidFill>
                <a:latin typeface="Karla"/>
              </a:rPr>
              <a:t>One of these is silent, and none of them needs you to be brave in front of everyone.</a:t>
            </a:r>
          </a:p>
        </p:txBody>
      </p:sp>
      <p:pic>
        <p:nvPicPr>
          <p:cNvPr id="23" name="Picture 22" descr="logo-mark.png"/>
          <p:cNvPicPr>
            <a:picLocks noChangeAspect="1"/>
          </p:cNvPicPr>
          <p:nvPr/>
        </p:nvPicPr>
        <p:blipFill>
          <a:blip r:embed="rId2"/>
          <a:stretch>
            <a:fillRect/>
          </a:stretch>
        </p:blipFill>
        <p:spPr>
          <a:xfrm>
            <a:off x="384048" y="4709160"/>
            <a:ext cx="155448" cy="182880"/>
          </a:xfrm>
          <a:prstGeom prst="rect">
            <a:avLst/>
          </a:prstGeom>
        </p:spPr>
      </p:pic>
      <p:sp>
        <p:nvSpPr>
          <p:cNvPr id="24" name="TextBox 23"/>
          <p:cNvSpPr txBox="1"/>
          <p:nvPr/>
        </p:nvSpPr>
        <p:spPr>
          <a:xfrm>
            <a:off x="603504" y="4709160"/>
            <a:ext cx="2194560" cy="210312"/>
          </a:xfrm>
          <a:prstGeom prst="rect">
            <a:avLst/>
          </a:prstGeom>
          <a:noFill/>
          <a:effectLst/>
        </p:spPr>
        <p:txBody>
          <a:bodyPr wrap="square" lIns="0" rIns="0" tIns="0" bIns="0" anchor="t">
            <a:spAutoFit/>
          </a:bodyPr>
          <a:lstStyle/>
          <a:p>
            <a:pPr algn="l"/>
            <a:r>
              <a:rPr sz="850" b="0">
                <a:solidFill>
                  <a:srgbClr val="AAA49D"/>
                </a:solidFill>
                <a:latin typeface="Karla"/>
              </a:rPr>
              <a:t>The Pastoral Guide</a:t>
            </a:r>
          </a:p>
        </p:txBody>
      </p:sp>
      <p:sp>
        <p:nvSpPr>
          <p:cNvPr id="25" name="TextBox 24"/>
          <p:cNvSpPr txBox="1"/>
          <p:nvPr/>
        </p:nvSpPr>
        <p:spPr>
          <a:xfrm>
            <a:off x="7680960" y="4727448"/>
            <a:ext cx="1078992" cy="219456"/>
          </a:xfrm>
          <a:prstGeom prst="rect">
            <a:avLst/>
          </a:prstGeom>
          <a:noFill/>
          <a:effectLst/>
        </p:spPr>
        <p:txBody>
          <a:bodyPr wrap="square" lIns="0" rIns="0" tIns="0" bIns="0" anchor="t">
            <a:spAutoFit/>
          </a:bodyPr>
          <a:lstStyle/>
          <a:p>
            <a:pPr algn="r"/>
            <a:r>
              <a:rPr sz="850" b="0">
                <a:solidFill>
                  <a:srgbClr val="AAA49D"/>
                </a:solidFill>
                <a:latin typeface="Karla"/>
              </a:rPr>
              <a:t>11 / 18</a:t>
            </a:r>
          </a:p>
        </p:txBody>
      </p:sp>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9144000" cy="5143500"/>
          </a:xfrm>
          <a:prstGeom prst="rect">
            <a:avLst/>
          </a:prstGeom>
          <a:solidFill>
            <a:srgbClr val="FAF8F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3" name="TextBox 2"/>
          <p:cNvSpPr txBox="1"/>
          <p:nvPr/>
        </p:nvSpPr>
        <p:spPr>
          <a:xfrm>
            <a:off x="685800" y="566928"/>
            <a:ext cx="7772400" cy="201168"/>
          </a:xfrm>
          <a:prstGeom prst="rect">
            <a:avLst/>
          </a:prstGeom>
          <a:noFill/>
          <a:effectLst/>
        </p:spPr>
        <p:txBody>
          <a:bodyPr wrap="square" lIns="0" rIns="0" tIns="0" bIns="0" anchor="t">
            <a:spAutoFit/>
          </a:bodyPr>
          <a:lstStyle/>
          <a:p>
            <a:pPr algn="l"/>
            <a:r>
              <a:rPr sz="1050" b="1" spc="160">
                <a:solidFill>
                  <a:srgbClr val="A3897A"/>
                </a:solidFill>
                <a:latin typeface="Karla"/>
              </a:rPr>
              <a:t>NOW ONE OUT LOUD</a:t>
            </a:r>
          </a:p>
        </p:txBody>
      </p:sp>
      <p:sp>
        <p:nvSpPr>
          <p:cNvPr id="4" name="Rounded Rectangle 3"/>
          <p:cNvSpPr/>
          <p:nvPr/>
        </p:nvSpPr>
        <p:spPr>
          <a:xfrm>
            <a:off x="7543800" y="530352"/>
            <a:ext cx="914400" cy="347472"/>
          </a:xfrm>
          <a:prstGeom prst="roundRect">
            <a:avLst>
              <a:gd name="adj" fmla="val 50000"/>
            </a:avLst>
          </a:prstGeom>
          <a:solidFill>
            <a:srgbClr val="F0EAE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5" name="TextBox 4"/>
          <p:cNvSpPr txBox="1"/>
          <p:nvPr/>
        </p:nvSpPr>
        <p:spPr>
          <a:xfrm>
            <a:off x="7543800" y="594360"/>
            <a:ext cx="914400" cy="237744"/>
          </a:xfrm>
          <a:prstGeom prst="rect">
            <a:avLst/>
          </a:prstGeom>
          <a:noFill/>
          <a:effectLst/>
        </p:spPr>
        <p:txBody>
          <a:bodyPr wrap="square" lIns="0" rIns="0" tIns="0" bIns="0" anchor="t">
            <a:spAutoFit/>
          </a:bodyPr>
          <a:lstStyle/>
          <a:p>
            <a:pPr algn="ctr"/>
            <a:r>
              <a:rPr sz="1000" b="1" spc="100">
                <a:solidFill>
                  <a:srgbClr val="6B4F3E"/>
                </a:solidFill>
                <a:latin typeface="Karla"/>
              </a:rPr>
              <a:t>TOGETHER</a:t>
            </a:r>
          </a:p>
        </p:txBody>
      </p:sp>
      <p:sp>
        <p:nvSpPr>
          <p:cNvPr id="6" name="TextBox 5"/>
          <p:cNvSpPr txBox="1"/>
          <p:nvPr/>
        </p:nvSpPr>
        <p:spPr>
          <a:xfrm>
            <a:off x="685800" y="841248"/>
            <a:ext cx="6309360" cy="566928"/>
          </a:xfrm>
          <a:prstGeom prst="rect">
            <a:avLst/>
          </a:prstGeom>
          <a:noFill/>
          <a:effectLst/>
        </p:spPr>
        <p:txBody>
          <a:bodyPr wrap="square" lIns="0" rIns="0" tIns="0" bIns="0" anchor="t">
            <a:spAutoFit/>
          </a:bodyPr>
          <a:lstStyle/>
          <a:p>
            <a:pPr algn="l"/>
            <a:r>
              <a:rPr sz="3100" b="1">
                <a:solidFill>
                  <a:srgbClr val="3A332E"/>
                </a:solidFill>
                <a:latin typeface="Libre Caslon Display"/>
              </a:rPr>
              <a:t>Try it on this one</a:t>
            </a:r>
          </a:p>
        </p:txBody>
      </p:sp>
      <p:sp>
        <p:nvSpPr>
          <p:cNvPr id="7" name="Rounded Rectangle 6"/>
          <p:cNvSpPr/>
          <p:nvPr/>
        </p:nvSpPr>
        <p:spPr>
          <a:xfrm>
            <a:off x="685800" y="1481328"/>
            <a:ext cx="7772400" cy="548640"/>
          </a:xfrm>
          <a:prstGeom prst="roundRect">
            <a:avLst>
              <a:gd name="adj" fmla="val 15000"/>
            </a:avLst>
          </a:prstGeom>
          <a:solidFill>
            <a:srgbClr val="FFFD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8" name="TextBox 7"/>
          <p:cNvSpPr txBox="1"/>
          <p:nvPr/>
        </p:nvSpPr>
        <p:spPr>
          <a:xfrm>
            <a:off x="1051560" y="1627632"/>
            <a:ext cx="7040880" cy="310896"/>
          </a:xfrm>
          <a:prstGeom prst="rect">
            <a:avLst/>
          </a:prstGeom>
          <a:noFill/>
          <a:effectLst/>
        </p:spPr>
        <p:txBody>
          <a:bodyPr wrap="square" lIns="0" rIns="0" tIns="0" bIns="0" anchor="t">
            <a:spAutoFit/>
          </a:bodyPr>
          <a:lstStyle/>
          <a:p>
            <a:pPr algn="l"/>
            <a:r>
              <a:rPr sz="1300" b="0">
                <a:solidFill>
                  <a:srgbClr val="3A332E"/>
                </a:solidFill>
                <a:latin typeface="Libre Caslon Display"/>
              </a:rPr>
              <a:t>Somebody at your table does an impression of a classmate, and everyone laughs.</a:t>
            </a:r>
          </a:p>
        </p:txBody>
      </p:sp>
      <p:sp>
        <p:nvSpPr>
          <p:cNvPr id="9" name="Rounded Rectangle 8"/>
          <p:cNvSpPr/>
          <p:nvPr/>
        </p:nvSpPr>
        <p:spPr>
          <a:xfrm>
            <a:off x="685800" y="2194560"/>
            <a:ext cx="7772400" cy="640080"/>
          </a:xfrm>
          <a:prstGeom prst="roundRect">
            <a:avLst>
              <a:gd name="adj" fmla="val 12857"/>
            </a:avLst>
          </a:prstGeom>
          <a:solidFill>
            <a:srgbClr val="F0EAE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0" name="Oval 9"/>
          <p:cNvSpPr/>
          <p:nvPr/>
        </p:nvSpPr>
        <p:spPr>
          <a:xfrm>
            <a:off x="941832" y="2313432"/>
            <a:ext cx="402336" cy="402336"/>
          </a:xfrm>
          <a:prstGeom prst="ellipse">
            <a:avLst/>
          </a:prstGeom>
          <a:solidFill>
            <a:srgbClr val="6B4F3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1" name="TextBox 10"/>
          <p:cNvSpPr txBox="1"/>
          <p:nvPr/>
        </p:nvSpPr>
        <p:spPr>
          <a:xfrm>
            <a:off x="941832" y="2414015"/>
            <a:ext cx="402336" cy="402336"/>
          </a:xfrm>
          <a:prstGeom prst="rect">
            <a:avLst/>
          </a:prstGeom>
          <a:noFill/>
          <a:effectLst/>
        </p:spPr>
        <p:txBody>
          <a:bodyPr wrap="square" lIns="0" rIns="0" tIns="0" bIns="0" anchor="t">
            <a:spAutoFit/>
          </a:bodyPr>
          <a:lstStyle/>
          <a:p>
            <a:pPr algn="ctr"/>
            <a:r>
              <a:rPr sz="1400" b="1">
                <a:solidFill>
                  <a:srgbClr val="FFFDF7"/>
                </a:solidFill>
                <a:latin typeface="Libre Caslon Display"/>
              </a:rPr>
              <a:t>1</a:t>
            </a:r>
          </a:p>
        </p:txBody>
      </p:sp>
      <p:sp>
        <p:nvSpPr>
          <p:cNvPr id="12" name="TextBox 11"/>
          <p:cNvSpPr txBox="1"/>
          <p:nvPr/>
        </p:nvSpPr>
        <p:spPr>
          <a:xfrm>
            <a:off x="1572768" y="2340864"/>
            <a:ext cx="6583680" cy="457200"/>
          </a:xfrm>
          <a:prstGeom prst="rect">
            <a:avLst/>
          </a:prstGeom>
          <a:noFill/>
          <a:effectLst/>
        </p:spPr>
        <p:txBody>
          <a:bodyPr wrap="square" lIns="0" rIns="0" tIns="0" bIns="0" anchor="ctr">
            <a:spAutoFit/>
          </a:bodyPr>
          <a:lstStyle/>
          <a:p>
            <a:pPr algn="l">
              <a:lnSpc>
                <a:spcPct val="110000"/>
              </a:lnSpc>
            </a:pPr>
            <a:r>
              <a:rPr sz="1400" b="1">
                <a:solidFill>
                  <a:srgbClr val="6B4F3E"/>
                </a:solidFill>
                <a:latin typeface="Libre Caslon Display"/>
              </a:rPr>
              <a:t>What would you actually say?</a:t>
            </a:r>
          </a:p>
        </p:txBody>
      </p:sp>
      <p:sp>
        <p:nvSpPr>
          <p:cNvPr id="13" name="Rounded Rectangle 12"/>
          <p:cNvSpPr/>
          <p:nvPr/>
        </p:nvSpPr>
        <p:spPr>
          <a:xfrm>
            <a:off x="685800" y="2907791"/>
            <a:ext cx="7772400" cy="640080"/>
          </a:xfrm>
          <a:prstGeom prst="roundRect">
            <a:avLst>
              <a:gd name="adj" fmla="val 12857"/>
            </a:avLst>
          </a:prstGeom>
          <a:solidFill>
            <a:srgbClr val="F0EAE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4" name="Oval 13"/>
          <p:cNvSpPr/>
          <p:nvPr/>
        </p:nvSpPr>
        <p:spPr>
          <a:xfrm>
            <a:off x="941832" y="3026663"/>
            <a:ext cx="402336" cy="402336"/>
          </a:xfrm>
          <a:prstGeom prst="ellipse">
            <a:avLst/>
          </a:prstGeom>
          <a:solidFill>
            <a:srgbClr val="6B4F3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5" name="TextBox 14"/>
          <p:cNvSpPr txBox="1"/>
          <p:nvPr/>
        </p:nvSpPr>
        <p:spPr>
          <a:xfrm>
            <a:off x="941832" y="3127248"/>
            <a:ext cx="402336" cy="402336"/>
          </a:xfrm>
          <a:prstGeom prst="rect">
            <a:avLst/>
          </a:prstGeom>
          <a:noFill/>
          <a:effectLst/>
        </p:spPr>
        <p:txBody>
          <a:bodyPr wrap="square" lIns="0" rIns="0" tIns="0" bIns="0" anchor="t">
            <a:spAutoFit/>
          </a:bodyPr>
          <a:lstStyle/>
          <a:p>
            <a:pPr algn="ctr"/>
            <a:r>
              <a:rPr sz="1400" b="1">
                <a:solidFill>
                  <a:srgbClr val="FFFDF7"/>
                </a:solidFill>
                <a:latin typeface="Libre Caslon Display"/>
              </a:rPr>
              <a:t>2</a:t>
            </a:r>
          </a:p>
        </p:txBody>
      </p:sp>
      <p:sp>
        <p:nvSpPr>
          <p:cNvPr id="16" name="TextBox 15"/>
          <p:cNvSpPr txBox="1"/>
          <p:nvPr/>
        </p:nvSpPr>
        <p:spPr>
          <a:xfrm>
            <a:off x="1572768" y="3054096"/>
            <a:ext cx="6583680" cy="457200"/>
          </a:xfrm>
          <a:prstGeom prst="rect">
            <a:avLst/>
          </a:prstGeom>
          <a:noFill/>
          <a:effectLst/>
        </p:spPr>
        <p:txBody>
          <a:bodyPr wrap="square" lIns="0" rIns="0" tIns="0" bIns="0" anchor="ctr">
            <a:spAutoFit/>
          </a:bodyPr>
          <a:lstStyle/>
          <a:p>
            <a:pPr algn="l">
              <a:lnSpc>
                <a:spcPct val="110000"/>
              </a:lnSpc>
            </a:pPr>
            <a:r>
              <a:rPr sz="1400" b="1">
                <a:solidFill>
                  <a:srgbClr val="6B4F3E"/>
                </a:solidFill>
                <a:latin typeface="Libre Caslon Display"/>
              </a:rPr>
              <a:t>Which of the three is it?</a:t>
            </a:r>
          </a:p>
        </p:txBody>
      </p:sp>
      <p:sp>
        <p:nvSpPr>
          <p:cNvPr id="17" name="Rounded Rectangle 16"/>
          <p:cNvSpPr/>
          <p:nvPr/>
        </p:nvSpPr>
        <p:spPr>
          <a:xfrm>
            <a:off x="685800" y="3621024"/>
            <a:ext cx="7772400" cy="640080"/>
          </a:xfrm>
          <a:prstGeom prst="roundRect">
            <a:avLst>
              <a:gd name="adj" fmla="val 12857"/>
            </a:avLst>
          </a:prstGeom>
          <a:solidFill>
            <a:srgbClr val="F0EAE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8" name="Oval 17"/>
          <p:cNvSpPr/>
          <p:nvPr/>
        </p:nvSpPr>
        <p:spPr>
          <a:xfrm>
            <a:off x="941832" y="3739896"/>
            <a:ext cx="402336" cy="402336"/>
          </a:xfrm>
          <a:prstGeom prst="ellipse">
            <a:avLst/>
          </a:prstGeom>
          <a:solidFill>
            <a:srgbClr val="6B4F3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9" name="TextBox 18"/>
          <p:cNvSpPr txBox="1"/>
          <p:nvPr/>
        </p:nvSpPr>
        <p:spPr>
          <a:xfrm>
            <a:off x="941832" y="3840480"/>
            <a:ext cx="402336" cy="402336"/>
          </a:xfrm>
          <a:prstGeom prst="rect">
            <a:avLst/>
          </a:prstGeom>
          <a:noFill/>
          <a:effectLst/>
        </p:spPr>
        <p:txBody>
          <a:bodyPr wrap="square" lIns="0" rIns="0" tIns="0" bIns="0" anchor="t">
            <a:spAutoFit/>
          </a:bodyPr>
          <a:lstStyle/>
          <a:p>
            <a:pPr algn="ctr"/>
            <a:r>
              <a:rPr sz="1400" b="1">
                <a:solidFill>
                  <a:srgbClr val="FFFDF7"/>
                </a:solidFill>
                <a:latin typeface="Libre Caslon Display"/>
              </a:rPr>
              <a:t>3</a:t>
            </a:r>
          </a:p>
        </p:txBody>
      </p:sp>
      <p:sp>
        <p:nvSpPr>
          <p:cNvPr id="20" name="TextBox 19"/>
          <p:cNvSpPr txBox="1"/>
          <p:nvPr/>
        </p:nvSpPr>
        <p:spPr>
          <a:xfrm>
            <a:off x="1572768" y="3767328"/>
            <a:ext cx="6583680" cy="457200"/>
          </a:xfrm>
          <a:prstGeom prst="rect">
            <a:avLst/>
          </a:prstGeom>
          <a:noFill/>
          <a:effectLst/>
        </p:spPr>
        <p:txBody>
          <a:bodyPr wrap="square" lIns="0" rIns="0" tIns="0" bIns="0" anchor="ctr">
            <a:spAutoFit/>
          </a:bodyPr>
          <a:lstStyle/>
          <a:p>
            <a:pPr algn="l">
              <a:lnSpc>
                <a:spcPct val="110000"/>
              </a:lnSpc>
            </a:pPr>
            <a:r>
              <a:rPr sz="1400" b="1">
                <a:solidFill>
                  <a:srgbClr val="6B4F3E"/>
                </a:solidFill>
                <a:latin typeface="Libre Caslon Display"/>
              </a:rPr>
              <a:t>Would it work in this form, honestly?</a:t>
            </a:r>
          </a:p>
        </p:txBody>
      </p:sp>
      <p:sp>
        <p:nvSpPr>
          <p:cNvPr id="21" name="TextBox 20"/>
          <p:cNvSpPr txBox="1"/>
          <p:nvPr/>
        </p:nvSpPr>
        <p:spPr>
          <a:xfrm>
            <a:off x="685800" y="4370832"/>
            <a:ext cx="7772400" cy="274320"/>
          </a:xfrm>
          <a:prstGeom prst="rect">
            <a:avLst/>
          </a:prstGeom>
          <a:noFill/>
          <a:effectLst/>
        </p:spPr>
        <p:txBody>
          <a:bodyPr wrap="square" lIns="0" rIns="0" tIns="0" bIns="0" anchor="t">
            <a:spAutoFit/>
          </a:bodyPr>
          <a:lstStyle/>
          <a:p>
            <a:pPr algn="l">
              <a:lnSpc>
                <a:spcPct val="120000"/>
              </a:lnSpc>
            </a:pPr>
            <a:r>
              <a:rPr sz="1300" b="1">
                <a:solidFill>
                  <a:srgbClr val="6B4F3E"/>
                </a:solidFill>
                <a:latin typeface="Karla"/>
              </a:rPr>
              <a:t>Say it out loud. Two or three go on the board.</a:t>
            </a:r>
          </a:p>
        </p:txBody>
      </p:sp>
      <p:pic>
        <p:nvPicPr>
          <p:cNvPr id="22" name="Picture 21" descr="logo-mark.png"/>
          <p:cNvPicPr>
            <a:picLocks noChangeAspect="1"/>
          </p:cNvPicPr>
          <p:nvPr/>
        </p:nvPicPr>
        <p:blipFill>
          <a:blip r:embed="rId2"/>
          <a:stretch>
            <a:fillRect/>
          </a:stretch>
        </p:blipFill>
        <p:spPr>
          <a:xfrm>
            <a:off x="384048" y="4709160"/>
            <a:ext cx="155448" cy="182880"/>
          </a:xfrm>
          <a:prstGeom prst="rect">
            <a:avLst/>
          </a:prstGeom>
        </p:spPr>
      </p:pic>
      <p:sp>
        <p:nvSpPr>
          <p:cNvPr id="23" name="TextBox 22"/>
          <p:cNvSpPr txBox="1"/>
          <p:nvPr/>
        </p:nvSpPr>
        <p:spPr>
          <a:xfrm>
            <a:off x="603504" y="4709160"/>
            <a:ext cx="2194560" cy="210312"/>
          </a:xfrm>
          <a:prstGeom prst="rect">
            <a:avLst/>
          </a:prstGeom>
          <a:noFill/>
          <a:effectLst/>
        </p:spPr>
        <p:txBody>
          <a:bodyPr wrap="square" lIns="0" rIns="0" tIns="0" bIns="0" anchor="t">
            <a:spAutoFit/>
          </a:bodyPr>
          <a:lstStyle/>
          <a:p>
            <a:pPr algn="l"/>
            <a:r>
              <a:rPr sz="850" b="0">
                <a:solidFill>
                  <a:srgbClr val="AAA49D"/>
                </a:solidFill>
                <a:latin typeface="Karla"/>
              </a:rPr>
              <a:t>The Pastoral Guide</a:t>
            </a:r>
          </a:p>
        </p:txBody>
      </p:sp>
      <p:sp>
        <p:nvSpPr>
          <p:cNvPr id="24" name="TextBox 23"/>
          <p:cNvSpPr txBox="1"/>
          <p:nvPr/>
        </p:nvSpPr>
        <p:spPr>
          <a:xfrm>
            <a:off x="7680960" y="4727448"/>
            <a:ext cx="1078992" cy="219456"/>
          </a:xfrm>
          <a:prstGeom prst="rect">
            <a:avLst/>
          </a:prstGeom>
          <a:noFill/>
          <a:effectLst/>
        </p:spPr>
        <p:txBody>
          <a:bodyPr wrap="square" lIns="0" rIns="0" tIns="0" bIns="0" anchor="t">
            <a:spAutoFit/>
          </a:bodyPr>
          <a:lstStyle/>
          <a:p>
            <a:pPr algn="r"/>
            <a:r>
              <a:rPr sz="850" b="0">
                <a:solidFill>
                  <a:srgbClr val="AAA49D"/>
                </a:solidFill>
                <a:latin typeface="Karla"/>
              </a:rPr>
              <a:t>12 / 18</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9144000" cy="5143500"/>
          </a:xfrm>
          <a:prstGeom prst="rect">
            <a:avLst/>
          </a:prstGeom>
          <a:solidFill>
            <a:srgbClr val="FAF8F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3" name="TextBox 2"/>
          <p:cNvSpPr txBox="1"/>
          <p:nvPr/>
        </p:nvSpPr>
        <p:spPr>
          <a:xfrm>
            <a:off x="685800" y="566928"/>
            <a:ext cx="7772400" cy="201168"/>
          </a:xfrm>
          <a:prstGeom prst="rect">
            <a:avLst/>
          </a:prstGeom>
          <a:noFill/>
          <a:effectLst/>
        </p:spPr>
        <p:txBody>
          <a:bodyPr wrap="square" lIns="0" rIns="0" tIns="0" bIns="0" anchor="t">
            <a:spAutoFit/>
          </a:bodyPr>
          <a:lstStyle/>
          <a:p>
            <a:pPr algn="l"/>
            <a:r>
              <a:rPr sz="1050" b="1" spc="160">
                <a:solidFill>
                  <a:srgbClr val="A3897A"/>
                </a:solidFill>
                <a:latin typeface="Karla"/>
              </a:rPr>
              <a:t>TWELVE MINUTES, IN PAIRS</a:t>
            </a:r>
          </a:p>
        </p:txBody>
      </p:sp>
      <p:sp>
        <p:nvSpPr>
          <p:cNvPr id="4" name="Rounded Rectangle 3"/>
          <p:cNvSpPr/>
          <p:nvPr/>
        </p:nvSpPr>
        <p:spPr>
          <a:xfrm>
            <a:off x="7498079" y="530352"/>
            <a:ext cx="960119" cy="347472"/>
          </a:xfrm>
          <a:prstGeom prst="roundRect">
            <a:avLst>
              <a:gd name="adj" fmla="val 50000"/>
            </a:avLst>
          </a:prstGeom>
          <a:solidFill>
            <a:srgbClr val="F0EAE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5" name="TextBox 4"/>
          <p:cNvSpPr txBox="1"/>
          <p:nvPr/>
        </p:nvSpPr>
        <p:spPr>
          <a:xfrm>
            <a:off x="7498079" y="594360"/>
            <a:ext cx="960119" cy="237744"/>
          </a:xfrm>
          <a:prstGeom prst="rect">
            <a:avLst/>
          </a:prstGeom>
          <a:noFill/>
          <a:effectLst/>
        </p:spPr>
        <p:txBody>
          <a:bodyPr wrap="square" lIns="0" rIns="0" tIns="0" bIns="0" anchor="t">
            <a:spAutoFit/>
          </a:bodyPr>
          <a:lstStyle/>
          <a:p>
            <a:pPr algn="ctr"/>
            <a:r>
              <a:rPr sz="1000" b="1" spc="100">
                <a:solidFill>
                  <a:srgbClr val="6B4F3E"/>
                </a:solidFill>
                <a:latin typeface="Karla"/>
              </a:rPr>
              <a:t>YOUR TURN</a:t>
            </a:r>
          </a:p>
        </p:txBody>
      </p:sp>
      <p:sp>
        <p:nvSpPr>
          <p:cNvPr id="6" name="TextBox 5"/>
          <p:cNvSpPr txBox="1"/>
          <p:nvPr/>
        </p:nvSpPr>
        <p:spPr>
          <a:xfrm>
            <a:off x="685800" y="841248"/>
            <a:ext cx="6309360" cy="566928"/>
          </a:xfrm>
          <a:prstGeom prst="rect">
            <a:avLst/>
          </a:prstGeom>
          <a:noFill/>
          <a:effectLst/>
        </p:spPr>
        <p:txBody>
          <a:bodyPr wrap="square" lIns="0" rIns="0" tIns="0" bIns="0" anchor="t">
            <a:spAutoFit/>
          </a:bodyPr>
          <a:lstStyle/>
          <a:p>
            <a:pPr algn="l"/>
            <a:r>
              <a:rPr sz="3100" b="1">
                <a:solidFill>
                  <a:srgbClr val="3A332E"/>
                </a:solidFill>
                <a:latin typeface="Libre Caslon Display"/>
              </a:rPr>
              <a:t>What would you say?</a:t>
            </a:r>
          </a:p>
        </p:txBody>
      </p:sp>
      <p:sp>
        <p:nvSpPr>
          <p:cNvPr id="7" name="Rounded Rectangle 6"/>
          <p:cNvSpPr/>
          <p:nvPr/>
        </p:nvSpPr>
        <p:spPr>
          <a:xfrm>
            <a:off x="685800" y="1737360"/>
            <a:ext cx="7772400" cy="640080"/>
          </a:xfrm>
          <a:prstGeom prst="roundRect">
            <a:avLst>
              <a:gd name="adj" fmla="val 12857"/>
            </a:avLst>
          </a:prstGeom>
          <a:solidFill>
            <a:srgbClr val="F0EAE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8" name="Oval 7"/>
          <p:cNvSpPr/>
          <p:nvPr/>
        </p:nvSpPr>
        <p:spPr>
          <a:xfrm>
            <a:off x="941832" y="1856231"/>
            <a:ext cx="402336" cy="402336"/>
          </a:xfrm>
          <a:prstGeom prst="ellipse">
            <a:avLst/>
          </a:prstGeom>
          <a:solidFill>
            <a:srgbClr val="6B4F3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9" name="TextBox 8"/>
          <p:cNvSpPr txBox="1"/>
          <p:nvPr/>
        </p:nvSpPr>
        <p:spPr>
          <a:xfrm>
            <a:off x="941832" y="1956815"/>
            <a:ext cx="402336" cy="402336"/>
          </a:xfrm>
          <a:prstGeom prst="rect">
            <a:avLst/>
          </a:prstGeom>
          <a:noFill/>
          <a:effectLst/>
        </p:spPr>
        <p:txBody>
          <a:bodyPr wrap="square" lIns="0" rIns="0" tIns="0" bIns="0" anchor="t">
            <a:spAutoFit/>
          </a:bodyPr>
          <a:lstStyle/>
          <a:p>
            <a:pPr algn="ctr"/>
            <a:r>
              <a:rPr sz="1400" b="1">
                <a:solidFill>
                  <a:srgbClr val="FFFDF7"/>
                </a:solidFill>
                <a:latin typeface="Libre Caslon Display"/>
              </a:rPr>
              <a:t>1</a:t>
            </a:r>
          </a:p>
        </p:txBody>
      </p:sp>
      <p:sp>
        <p:nvSpPr>
          <p:cNvPr id="10" name="TextBox 9"/>
          <p:cNvSpPr txBox="1"/>
          <p:nvPr/>
        </p:nvSpPr>
        <p:spPr>
          <a:xfrm>
            <a:off x="1572768" y="1883664"/>
            <a:ext cx="6583680" cy="457200"/>
          </a:xfrm>
          <a:prstGeom prst="rect">
            <a:avLst/>
          </a:prstGeom>
          <a:noFill/>
          <a:effectLst/>
        </p:spPr>
        <p:txBody>
          <a:bodyPr wrap="square" lIns="0" rIns="0" tIns="0" bIns="0" anchor="ctr">
            <a:spAutoFit/>
          </a:bodyPr>
          <a:lstStyle/>
          <a:p>
            <a:pPr algn="l">
              <a:lnSpc>
                <a:spcPct val="110000"/>
              </a:lnSpc>
            </a:pPr>
            <a:r>
              <a:rPr sz="1400" b="1">
                <a:solidFill>
                  <a:srgbClr val="6B4F3E"/>
                </a:solidFill>
                <a:latin typeface="Libre Caslon Display"/>
              </a:rPr>
              <a:t>Take one moment card between two.</a:t>
            </a:r>
          </a:p>
        </p:txBody>
      </p:sp>
      <p:sp>
        <p:nvSpPr>
          <p:cNvPr id="11" name="Rounded Rectangle 10"/>
          <p:cNvSpPr/>
          <p:nvPr/>
        </p:nvSpPr>
        <p:spPr>
          <a:xfrm>
            <a:off x="685800" y="2487168"/>
            <a:ext cx="7772400" cy="640080"/>
          </a:xfrm>
          <a:prstGeom prst="roundRect">
            <a:avLst>
              <a:gd name="adj" fmla="val 12857"/>
            </a:avLst>
          </a:prstGeom>
          <a:solidFill>
            <a:srgbClr val="F0EAE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2" name="Oval 11"/>
          <p:cNvSpPr/>
          <p:nvPr/>
        </p:nvSpPr>
        <p:spPr>
          <a:xfrm>
            <a:off x="941832" y="2606039"/>
            <a:ext cx="402336" cy="402336"/>
          </a:xfrm>
          <a:prstGeom prst="ellipse">
            <a:avLst/>
          </a:prstGeom>
          <a:solidFill>
            <a:srgbClr val="6B4F3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3" name="TextBox 12"/>
          <p:cNvSpPr txBox="1"/>
          <p:nvPr/>
        </p:nvSpPr>
        <p:spPr>
          <a:xfrm>
            <a:off x="941832" y="2706624"/>
            <a:ext cx="402336" cy="402336"/>
          </a:xfrm>
          <a:prstGeom prst="rect">
            <a:avLst/>
          </a:prstGeom>
          <a:noFill/>
          <a:effectLst/>
        </p:spPr>
        <p:txBody>
          <a:bodyPr wrap="square" lIns="0" rIns="0" tIns="0" bIns="0" anchor="t">
            <a:spAutoFit/>
          </a:bodyPr>
          <a:lstStyle/>
          <a:p>
            <a:pPr algn="ctr"/>
            <a:r>
              <a:rPr sz="1400" b="1">
                <a:solidFill>
                  <a:srgbClr val="FFFDF7"/>
                </a:solidFill>
                <a:latin typeface="Libre Caslon Display"/>
              </a:rPr>
              <a:t>2</a:t>
            </a:r>
          </a:p>
        </p:txBody>
      </p:sp>
      <p:sp>
        <p:nvSpPr>
          <p:cNvPr id="14" name="TextBox 13"/>
          <p:cNvSpPr txBox="1"/>
          <p:nvPr/>
        </p:nvSpPr>
        <p:spPr>
          <a:xfrm>
            <a:off x="1572768" y="2633472"/>
            <a:ext cx="6583680" cy="457200"/>
          </a:xfrm>
          <a:prstGeom prst="rect">
            <a:avLst/>
          </a:prstGeom>
          <a:noFill/>
          <a:effectLst/>
        </p:spPr>
        <p:txBody>
          <a:bodyPr wrap="square" lIns="0" rIns="0" tIns="0" bIns="0" anchor="ctr">
            <a:spAutoFit/>
          </a:bodyPr>
          <a:lstStyle/>
          <a:p>
            <a:pPr algn="l">
              <a:lnSpc>
                <a:spcPct val="110000"/>
              </a:lnSpc>
            </a:pPr>
            <a:r>
              <a:rPr sz="1400" b="1">
                <a:solidFill>
                  <a:srgbClr val="6B4F3E"/>
                </a:solidFill>
                <a:latin typeface="Libre Caslon Display"/>
              </a:rPr>
              <a:t>Write the exact words for two of the three ways out.</a:t>
            </a:r>
          </a:p>
        </p:txBody>
      </p:sp>
      <p:sp>
        <p:nvSpPr>
          <p:cNvPr id="15" name="Rounded Rectangle 14"/>
          <p:cNvSpPr/>
          <p:nvPr/>
        </p:nvSpPr>
        <p:spPr>
          <a:xfrm>
            <a:off x="685800" y="3236976"/>
            <a:ext cx="7772400" cy="640080"/>
          </a:xfrm>
          <a:prstGeom prst="roundRect">
            <a:avLst>
              <a:gd name="adj" fmla="val 12857"/>
            </a:avLst>
          </a:prstGeom>
          <a:solidFill>
            <a:srgbClr val="F0EAE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6" name="Oval 15"/>
          <p:cNvSpPr/>
          <p:nvPr/>
        </p:nvSpPr>
        <p:spPr>
          <a:xfrm>
            <a:off x="941832" y="3355848"/>
            <a:ext cx="402336" cy="402336"/>
          </a:xfrm>
          <a:prstGeom prst="ellipse">
            <a:avLst/>
          </a:prstGeom>
          <a:solidFill>
            <a:srgbClr val="6B4F3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7" name="TextBox 16"/>
          <p:cNvSpPr txBox="1"/>
          <p:nvPr/>
        </p:nvSpPr>
        <p:spPr>
          <a:xfrm>
            <a:off x="941832" y="3456432"/>
            <a:ext cx="402336" cy="402336"/>
          </a:xfrm>
          <a:prstGeom prst="rect">
            <a:avLst/>
          </a:prstGeom>
          <a:noFill/>
          <a:effectLst/>
        </p:spPr>
        <p:txBody>
          <a:bodyPr wrap="square" lIns="0" rIns="0" tIns="0" bIns="0" anchor="t">
            <a:spAutoFit/>
          </a:bodyPr>
          <a:lstStyle/>
          <a:p>
            <a:pPr algn="ctr"/>
            <a:r>
              <a:rPr sz="1400" b="1">
                <a:solidFill>
                  <a:srgbClr val="FFFDF7"/>
                </a:solidFill>
                <a:latin typeface="Libre Caslon Display"/>
              </a:rPr>
              <a:t>3</a:t>
            </a:r>
          </a:p>
        </p:txBody>
      </p:sp>
      <p:sp>
        <p:nvSpPr>
          <p:cNvPr id="18" name="TextBox 17"/>
          <p:cNvSpPr txBox="1"/>
          <p:nvPr/>
        </p:nvSpPr>
        <p:spPr>
          <a:xfrm>
            <a:off x="1572768" y="3383280"/>
            <a:ext cx="6583680" cy="457200"/>
          </a:xfrm>
          <a:prstGeom prst="rect">
            <a:avLst/>
          </a:prstGeom>
          <a:noFill/>
          <a:effectLst/>
        </p:spPr>
        <p:txBody>
          <a:bodyPr wrap="square" lIns="0" rIns="0" tIns="0" bIns="0" anchor="ctr">
            <a:spAutoFit/>
          </a:bodyPr>
          <a:lstStyle/>
          <a:p>
            <a:pPr algn="l">
              <a:lnSpc>
                <a:spcPct val="110000"/>
              </a:lnSpc>
            </a:pPr>
            <a:r>
              <a:rPr sz="1400" b="1">
                <a:solidFill>
                  <a:srgbClr val="6B4F3E"/>
                </a:solidFill>
                <a:latin typeface="Libre Caslon Display"/>
              </a:rPr>
              <a:t>Say them to each other. If you would not say it out loud, change it.</a:t>
            </a:r>
          </a:p>
        </p:txBody>
      </p:sp>
      <p:sp>
        <p:nvSpPr>
          <p:cNvPr id="19" name="TextBox 18"/>
          <p:cNvSpPr txBox="1"/>
          <p:nvPr/>
        </p:nvSpPr>
        <p:spPr>
          <a:xfrm>
            <a:off x="685800" y="4114800"/>
            <a:ext cx="7772400" cy="310896"/>
          </a:xfrm>
          <a:prstGeom prst="rect">
            <a:avLst/>
          </a:prstGeom>
          <a:noFill/>
          <a:effectLst/>
        </p:spPr>
        <p:txBody>
          <a:bodyPr wrap="square" lIns="0" rIns="0" tIns="0" bIns="0" anchor="t">
            <a:spAutoFit/>
          </a:bodyPr>
          <a:lstStyle/>
          <a:p>
            <a:pPr algn="l">
              <a:lnSpc>
                <a:spcPct val="120000"/>
              </a:lnSpc>
            </a:pPr>
            <a:r>
              <a:rPr sz="1300" b="1">
                <a:solidFill>
                  <a:srgbClr val="6B4F3E"/>
                </a:solidFill>
                <a:latin typeface="Karla"/>
              </a:rPr>
              <a:t>Real words, not the ones that sound good. Nobody is marking you on being nice.</a:t>
            </a:r>
          </a:p>
        </p:txBody>
      </p:sp>
      <p:pic>
        <p:nvPicPr>
          <p:cNvPr id="20" name="Picture 19" descr="logo-mark.png"/>
          <p:cNvPicPr>
            <a:picLocks noChangeAspect="1"/>
          </p:cNvPicPr>
          <p:nvPr/>
        </p:nvPicPr>
        <p:blipFill>
          <a:blip r:embed="rId2"/>
          <a:stretch>
            <a:fillRect/>
          </a:stretch>
        </p:blipFill>
        <p:spPr>
          <a:xfrm>
            <a:off x="384048" y="4709160"/>
            <a:ext cx="155448" cy="182880"/>
          </a:xfrm>
          <a:prstGeom prst="rect">
            <a:avLst/>
          </a:prstGeom>
        </p:spPr>
      </p:pic>
      <p:sp>
        <p:nvSpPr>
          <p:cNvPr id="21" name="TextBox 20"/>
          <p:cNvSpPr txBox="1"/>
          <p:nvPr/>
        </p:nvSpPr>
        <p:spPr>
          <a:xfrm>
            <a:off x="603504" y="4709160"/>
            <a:ext cx="2194560" cy="210312"/>
          </a:xfrm>
          <a:prstGeom prst="rect">
            <a:avLst/>
          </a:prstGeom>
          <a:noFill/>
          <a:effectLst/>
        </p:spPr>
        <p:txBody>
          <a:bodyPr wrap="square" lIns="0" rIns="0" tIns="0" bIns="0" anchor="t">
            <a:spAutoFit/>
          </a:bodyPr>
          <a:lstStyle/>
          <a:p>
            <a:pPr algn="l"/>
            <a:r>
              <a:rPr sz="850" b="0">
                <a:solidFill>
                  <a:srgbClr val="AAA49D"/>
                </a:solidFill>
                <a:latin typeface="Karla"/>
              </a:rPr>
              <a:t>The Pastoral Guide</a:t>
            </a:r>
          </a:p>
        </p:txBody>
      </p:sp>
      <p:sp>
        <p:nvSpPr>
          <p:cNvPr id="22" name="TextBox 21"/>
          <p:cNvSpPr txBox="1"/>
          <p:nvPr/>
        </p:nvSpPr>
        <p:spPr>
          <a:xfrm>
            <a:off x="7680960" y="4727448"/>
            <a:ext cx="1078992" cy="219456"/>
          </a:xfrm>
          <a:prstGeom prst="rect">
            <a:avLst/>
          </a:prstGeom>
          <a:noFill/>
          <a:effectLst/>
        </p:spPr>
        <p:txBody>
          <a:bodyPr wrap="square" lIns="0" rIns="0" tIns="0" bIns="0" anchor="t">
            <a:spAutoFit/>
          </a:bodyPr>
          <a:lstStyle/>
          <a:p>
            <a:pPr algn="r"/>
            <a:r>
              <a:rPr sz="850" b="0">
                <a:solidFill>
                  <a:srgbClr val="AAA49D"/>
                </a:solidFill>
                <a:latin typeface="Karla"/>
              </a:rPr>
              <a:t>13 / 18</a:t>
            </a:r>
          </a:p>
        </p:txBody>
      </p:sp>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9144000" cy="5143500"/>
          </a:xfrm>
          <a:prstGeom prst="rect">
            <a:avLst/>
          </a:prstGeom>
          <a:solidFill>
            <a:srgbClr val="FAF8F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3" name="TextBox 2"/>
          <p:cNvSpPr txBox="1"/>
          <p:nvPr/>
        </p:nvSpPr>
        <p:spPr>
          <a:xfrm>
            <a:off x="685800" y="566928"/>
            <a:ext cx="7772400" cy="201168"/>
          </a:xfrm>
          <a:prstGeom prst="rect">
            <a:avLst/>
          </a:prstGeom>
          <a:noFill/>
          <a:effectLst/>
        </p:spPr>
        <p:txBody>
          <a:bodyPr wrap="square" lIns="0" rIns="0" tIns="0" bIns="0" anchor="t">
            <a:spAutoFit/>
          </a:bodyPr>
          <a:lstStyle/>
          <a:p>
            <a:pPr algn="l"/>
            <a:r>
              <a:rPr sz="1050" b="1" spc="160">
                <a:solidFill>
                  <a:srgbClr val="A3897A"/>
                </a:solidFill>
                <a:latin typeface="Karla"/>
              </a:rPr>
              <a:t>SWAP</a:t>
            </a:r>
          </a:p>
        </p:txBody>
      </p:sp>
      <p:sp>
        <p:nvSpPr>
          <p:cNvPr id="4" name="Rounded Rectangle 3"/>
          <p:cNvSpPr/>
          <p:nvPr/>
        </p:nvSpPr>
        <p:spPr>
          <a:xfrm>
            <a:off x="7543800" y="530352"/>
            <a:ext cx="914400" cy="347472"/>
          </a:xfrm>
          <a:prstGeom prst="roundRect">
            <a:avLst>
              <a:gd name="adj" fmla="val 50000"/>
            </a:avLst>
          </a:prstGeom>
          <a:solidFill>
            <a:srgbClr val="F0EAE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5" name="TextBox 4"/>
          <p:cNvSpPr txBox="1"/>
          <p:nvPr/>
        </p:nvSpPr>
        <p:spPr>
          <a:xfrm>
            <a:off x="7543800" y="594360"/>
            <a:ext cx="914400" cy="237744"/>
          </a:xfrm>
          <a:prstGeom prst="rect">
            <a:avLst/>
          </a:prstGeom>
          <a:noFill/>
          <a:effectLst/>
        </p:spPr>
        <p:txBody>
          <a:bodyPr wrap="square" lIns="0" rIns="0" tIns="0" bIns="0" anchor="t">
            <a:spAutoFit/>
          </a:bodyPr>
          <a:lstStyle/>
          <a:p>
            <a:pPr algn="ctr"/>
            <a:r>
              <a:rPr sz="1000" b="1" spc="100">
                <a:solidFill>
                  <a:srgbClr val="6B4F3E"/>
                </a:solidFill>
                <a:latin typeface="Karla"/>
              </a:rPr>
              <a:t>MARK</a:t>
            </a:r>
          </a:p>
        </p:txBody>
      </p:sp>
      <p:sp>
        <p:nvSpPr>
          <p:cNvPr id="6" name="TextBox 5"/>
          <p:cNvSpPr txBox="1"/>
          <p:nvPr/>
        </p:nvSpPr>
        <p:spPr>
          <a:xfrm>
            <a:off x="685800" y="841248"/>
            <a:ext cx="6309360" cy="566928"/>
          </a:xfrm>
          <a:prstGeom prst="rect">
            <a:avLst/>
          </a:prstGeom>
          <a:noFill/>
          <a:effectLst/>
        </p:spPr>
        <p:txBody>
          <a:bodyPr wrap="square" lIns="0" rIns="0" tIns="0" bIns="0" anchor="t">
            <a:spAutoFit/>
          </a:bodyPr>
          <a:lstStyle/>
          <a:p>
            <a:pPr algn="l"/>
            <a:r>
              <a:rPr sz="3100" b="1">
                <a:solidFill>
                  <a:srgbClr val="3A332E"/>
                </a:solidFill>
                <a:latin typeface="Libre Caslon Display"/>
              </a:rPr>
              <a:t>Mark somebody else’s</a:t>
            </a:r>
          </a:p>
        </p:txBody>
      </p:sp>
      <p:sp>
        <p:nvSpPr>
          <p:cNvPr id="7" name="Rounded Rectangle 6"/>
          <p:cNvSpPr/>
          <p:nvPr/>
        </p:nvSpPr>
        <p:spPr>
          <a:xfrm>
            <a:off x="685800" y="1737360"/>
            <a:ext cx="7772400" cy="640080"/>
          </a:xfrm>
          <a:prstGeom prst="roundRect">
            <a:avLst>
              <a:gd name="adj" fmla="val 12857"/>
            </a:avLst>
          </a:prstGeom>
          <a:solidFill>
            <a:srgbClr val="F0EAE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8" name="Oval 7"/>
          <p:cNvSpPr/>
          <p:nvPr/>
        </p:nvSpPr>
        <p:spPr>
          <a:xfrm>
            <a:off x="941832" y="1856231"/>
            <a:ext cx="402336" cy="402336"/>
          </a:xfrm>
          <a:prstGeom prst="ellipse">
            <a:avLst/>
          </a:prstGeom>
          <a:solidFill>
            <a:srgbClr val="6B4F3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9" name="TextBox 8"/>
          <p:cNvSpPr txBox="1"/>
          <p:nvPr/>
        </p:nvSpPr>
        <p:spPr>
          <a:xfrm>
            <a:off x="941832" y="1956815"/>
            <a:ext cx="402336" cy="402336"/>
          </a:xfrm>
          <a:prstGeom prst="rect">
            <a:avLst/>
          </a:prstGeom>
          <a:noFill/>
          <a:effectLst/>
        </p:spPr>
        <p:txBody>
          <a:bodyPr wrap="square" lIns="0" rIns="0" tIns="0" bIns="0" anchor="t">
            <a:spAutoFit/>
          </a:bodyPr>
          <a:lstStyle/>
          <a:p>
            <a:pPr algn="ctr"/>
            <a:r>
              <a:rPr sz="1400" b="1">
                <a:solidFill>
                  <a:srgbClr val="FFFDF7"/>
                </a:solidFill>
                <a:latin typeface="Libre Caslon Display"/>
              </a:rPr>
              <a:t>1</a:t>
            </a:r>
          </a:p>
        </p:txBody>
      </p:sp>
      <p:sp>
        <p:nvSpPr>
          <p:cNvPr id="10" name="TextBox 9"/>
          <p:cNvSpPr txBox="1"/>
          <p:nvPr/>
        </p:nvSpPr>
        <p:spPr>
          <a:xfrm>
            <a:off x="1572768" y="1883664"/>
            <a:ext cx="6583680" cy="457200"/>
          </a:xfrm>
          <a:prstGeom prst="rect">
            <a:avLst/>
          </a:prstGeom>
          <a:noFill/>
          <a:effectLst/>
        </p:spPr>
        <p:txBody>
          <a:bodyPr wrap="square" lIns="0" rIns="0" tIns="0" bIns="0" anchor="ctr">
            <a:spAutoFit/>
          </a:bodyPr>
          <a:lstStyle/>
          <a:p>
            <a:pPr algn="l">
              <a:lnSpc>
                <a:spcPct val="110000"/>
              </a:lnSpc>
            </a:pPr>
            <a:r>
              <a:rPr sz="1400" b="1">
                <a:solidFill>
                  <a:srgbClr val="6B4F3E"/>
                </a:solidFill>
                <a:latin typeface="Libre Caslon Display"/>
              </a:rPr>
              <a:t>Could they actually say this out loud, in this school?</a:t>
            </a:r>
          </a:p>
        </p:txBody>
      </p:sp>
      <p:sp>
        <p:nvSpPr>
          <p:cNvPr id="11" name="Rounded Rectangle 10"/>
          <p:cNvSpPr/>
          <p:nvPr/>
        </p:nvSpPr>
        <p:spPr>
          <a:xfrm>
            <a:off x="685800" y="2487168"/>
            <a:ext cx="7772400" cy="640080"/>
          </a:xfrm>
          <a:prstGeom prst="roundRect">
            <a:avLst>
              <a:gd name="adj" fmla="val 12857"/>
            </a:avLst>
          </a:prstGeom>
          <a:solidFill>
            <a:srgbClr val="F0EAE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2" name="Oval 11"/>
          <p:cNvSpPr/>
          <p:nvPr/>
        </p:nvSpPr>
        <p:spPr>
          <a:xfrm>
            <a:off x="941832" y="2606039"/>
            <a:ext cx="402336" cy="402336"/>
          </a:xfrm>
          <a:prstGeom prst="ellipse">
            <a:avLst/>
          </a:prstGeom>
          <a:solidFill>
            <a:srgbClr val="6B4F3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3" name="TextBox 12"/>
          <p:cNvSpPr txBox="1"/>
          <p:nvPr/>
        </p:nvSpPr>
        <p:spPr>
          <a:xfrm>
            <a:off x="941832" y="2706624"/>
            <a:ext cx="402336" cy="402336"/>
          </a:xfrm>
          <a:prstGeom prst="rect">
            <a:avLst/>
          </a:prstGeom>
          <a:noFill/>
          <a:effectLst/>
        </p:spPr>
        <p:txBody>
          <a:bodyPr wrap="square" lIns="0" rIns="0" tIns="0" bIns="0" anchor="t">
            <a:spAutoFit/>
          </a:bodyPr>
          <a:lstStyle/>
          <a:p>
            <a:pPr algn="ctr"/>
            <a:r>
              <a:rPr sz="1400" b="1">
                <a:solidFill>
                  <a:srgbClr val="FFFDF7"/>
                </a:solidFill>
                <a:latin typeface="Libre Caslon Display"/>
              </a:rPr>
              <a:t>2</a:t>
            </a:r>
          </a:p>
        </p:txBody>
      </p:sp>
      <p:sp>
        <p:nvSpPr>
          <p:cNvPr id="14" name="TextBox 13"/>
          <p:cNvSpPr txBox="1"/>
          <p:nvPr/>
        </p:nvSpPr>
        <p:spPr>
          <a:xfrm>
            <a:off x="1572768" y="2633472"/>
            <a:ext cx="6583680" cy="457200"/>
          </a:xfrm>
          <a:prstGeom prst="rect">
            <a:avLst/>
          </a:prstGeom>
          <a:noFill/>
          <a:effectLst/>
        </p:spPr>
        <p:txBody>
          <a:bodyPr wrap="square" lIns="0" rIns="0" tIns="0" bIns="0" anchor="ctr">
            <a:spAutoFit/>
          </a:bodyPr>
          <a:lstStyle/>
          <a:p>
            <a:pPr algn="l">
              <a:lnSpc>
                <a:spcPct val="110000"/>
              </a:lnSpc>
            </a:pPr>
            <a:r>
              <a:rPr sz="1400" b="1">
                <a:solidFill>
                  <a:srgbClr val="6B4F3E"/>
                </a:solidFill>
                <a:latin typeface="Libre Caslon Display"/>
              </a:rPr>
              <a:t>Does it avoid putting anybody on trial?</a:t>
            </a:r>
          </a:p>
        </p:txBody>
      </p:sp>
      <p:sp>
        <p:nvSpPr>
          <p:cNvPr id="15" name="Rounded Rectangle 14"/>
          <p:cNvSpPr/>
          <p:nvPr/>
        </p:nvSpPr>
        <p:spPr>
          <a:xfrm>
            <a:off x="685800" y="3236976"/>
            <a:ext cx="7772400" cy="640080"/>
          </a:xfrm>
          <a:prstGeom prst="roundRect">
            <a:avLst>
              <a:gd name="adj" fmla="val 12857"/>
            </a:avLst>
          </a:prstGeom>
          <a:solidFill>
            <a:srgbClr val="F0EAE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6" name="Oval 15"/>
          <p:cNvSpPr/>
          <p:nvPr/>
        </p:nvSpPr>
        <p:spPr>
          <a:xfrm>
            <a:off x="941832" y="3355848"/>
            <a:ext cx="402336" cy="402336"/>
          </a:xfrm>
          <a:prstGeom prst="ellipse">
            <a:avLst/>
          </a:prstGeom>
          <a:solidFill>
            <a:srgbClr val="6B4F3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7" name="TextBox 16"/>
          <p:cNvSpPr txBox="1"/>
          <p:nvPr/>
        </p:nvSpPr>
        <p:spPr>
          <a:xfrm>
            <a:off x="941832" y="3456432"/>
            <a:ext cx="402336" cy="402336"/>
          </a:xfrm>
          <a:prstGeom prst="rect">
            <a:avLst/>
          </a:prstGeom>
          <a:noFill/>
          <a:effectLst/>
        </p:spPr>
        <p:txBody>
          <a:bodyPr wrap="square" lIns="0" rIns="0" tIns="0" bIns="0" anchor="t">
            <a:spAutoFit/>
          </a:bodyPr>
          <a:lstStyle/>
          <a:p>
            <a:pPr algn="ctr"/>
            <a:r>
              <a:rPr sz="1400" b="1">
                <a:solidFill>
                  <a:srgbClr val="FFFDF7"/>
                </a:solidFill>
                <a:latin typeface="Libre Caslon Display"/>
              </a:rPr>
              <a:t>3</a:t>
            </a:r>
          </a:p>
        </p:txBody>
      </p:sp>
      <p:sp>
        <p:nvSpPr>
          <p:cNvPr id="18" name="TextBox 17"/>
          <p:cNvSpPr txBox="1"/>
          <p:nvPr/>
        </p:nvSpPr>
        <p:spPr>
          <a:xfrm>
            <a:off x="1572768" y="3383280"/>
            <a:ext cx="6583680" cy="457200"/>
          </a:xfrm>
          <a:prstGeom prst="rect">
            <a:avLst/>
          </a:prstGeom>
          <a:noFill/>
          <a:effectLst/>
        </p:spPr>
        <p:txBody>
          <a:bodyPr wrap="square" lIns="0" rIns="0" tIns="0" bIns="0" anchor="ctr">
            <a:spAutoFit/>
          </a:bodyPr>
          <a:lstStyle/>
          <a:p>
            <a:pPr algn="l">
              <a:lnSpc>
                <a:spcPct val="110000"/>
              </a:lnSpc>
            </a:pPr>
            <a:r>
              <a:rPr sz="1400" b="1">
                <a:solidFill>
                  <a:srgbClr val="6B4F3E"/>
                </a:solidFill>
                <a:latin typeface="Libre Caslon Display"/>
              </a:rPr>
              <a:t>Would it end the audience, or start an argument?</a:t>
            </a:r>
          </a:p>
        </p:txBody>
      </p:sp>
      <p:sp>
        <p:nvSpPr>
          <p:cNvPr id="19" name="TextBox 18"/>
          <p:cNvSpPr txBox="1"/>
          <p:nvPr/>
        </p:nvSpPr>
        <p:spPr>
          <a:xfrm>
            <a:off x="685800" y="4114800"/>
            <a:ext cx="7772400" cy="475488"/>
          </a:xfrm>
          <a:prstGeom prst="rect">
            <a:avLst/>
          </a:prstGeom>
          <a:noFill/>
          <a:effectLst/>
        </p:spPr>
        <p:txBody>
          <a:bodyPr wrap="square" lIns="0" rIns="0" tIns="0" bIns="0" anchor="t">
            <a:spAutoFit/>
          </a:bodyPr>
          <a:lstStyle/>
          <a:p>
            <a:pPr algn="l">
              <a:lnSpc>
                <a:spcPct val="120000"/>
              </a:lnSpc>
            </a:pPr>
            <a:r>
              <a:rPr sz="1300" b="1">
                <a:solidFill>
                  <a:srgbClr val="6B4F3E"/>
                </a:solidFill>
                <a:latin typeface="Karla"/>
              </a:rPr>
              <a:t>Move your sheet two tables along. Tick what it passes, then write one change that would get it said.</a:t>
            </a:r>
          </a:p>
        </p:txBody>
      </p:sp>
      <p:pic>
        <p:nvPicPr>
          <p:cNvPr id="20" name="Picture 19" descr="logo-mark.png"/>
          <p:cNvPicPr>
            <a:picLocks noChangeAspect="1"/>
          </p:cNvPicPr>
          <p:nvPr/>
        </p:nvPicPr>
        <p:blipFill>
          <a:blip r:embed="rId2"/>
          <a:stretch>
            <a:fillRect/>
          </a:stretch>
        </p:blipFill>
        <p:spPr>
          <a:xfrm>
            <a:off x="384048" y="4709160"/>
            <a:ext cx="155448" cy="182880"/>
          </a:xfrm>
          <a:prstGeom prst="rect">
            <a:avLst/>
          </a:prstGeom>
        </p:spPr>
      </p:pic>
      <p:sp>
        <p:nvSpPr>
          <p:cNvPr id="21" name="TextBox 20"/>
          <p:cNvSpPr txBox="1"/>
          <p:nvPr/>
        </p:nvSpPr>
        <p:spPr>
          <a:xfrm>
            <a:off x="603504" y="4709160"/>
            <a:ext cx="2194560" cy="210312"/>
          </a:xfrm>
          <a:prstGeom prst="rect">
            <a:avLst/>
          </a:prstGeom>
          <a:noFill/>
          <a:effectLst/>
        </p:spPr>
        <p:txBody>
          <a:bodyPr wrap="square" lIns="0" rIns="0" tIns="0" bIns="0" anchor="t">
            <a:spAutoFit/>
          </a:bodyPr>
          <a:lstStyle/>
          <a:p>
            <a:pPr algn="l"/>
            <a:r>
              <a:rPr sz="850" b="0">
                <a:solidFill>
                  <a:srgbClr val="AAA49D"/>
                </a:solidFill>
                <a:latin typeface="Karla"/>
              </a:rPr>
              <a:t>The Pastoral Guide</a:t>
            </a:r>
          </a:p>
        </p:txBody>
      </p:sp>
      <p:sp>
        <p:nvSpPr>
          <p:cNvPr id="22" name="TextBox 21"/>
          <p:cNvSpPr txBox="1"/>
          <p:nvPr/>
        </p:nvSpPr>
        <p:spPr>
          <a:xfrm>
            <a:off x="7680960" y="4727448"/>
            <a:ext cx="1078992" cy="219456"/>
          </a:xfrm>
          <a:prstGeom prst="rect">
            <a:avLst/>
          </a:prstGeom>
          <a:noFill/>
          <a:effectLst/>
        </p:spPr>
        <p:txBody>
          <a:bodyPr wrap="square" lIns="0" rIns="0" tIns="0" bIns="0" anchor="t">
            <a:spAutoFit/>
          </a:bodyPr>
          <a:lstStyle/>
          <a:p>
            <a:pPr algn="r"/>
            <a:r>
              <a:rPr sz="850" b="0">
                <a:solidFill>
                  <a:srgbClr val="AAA49D"/>
                </a:solidFill>
                <a:latin typeface="Karla"/>
              </a:rPr>
              <a:t>14 / 18</a:t>
            </a:r>
          </a:p>
        </p:txBody>
      </p:sp>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9144000" cy="5143500"/>
          </a:xfrm>
          <a:prstGeom prst="rect">
            <a:avLst/>
          </a:prstGeom>
          <a:solidFill>
            <a:srgbClr val="FAF8F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3" name="TextBox 2"/>
          <p:cNvSpPr txBox="1"/>
          <p:nvPr/>
        </p:nvSpPr>
        <p:spPr>
          <a:xfrm>
            <a:off x="685800" y="566928"/>
            <a:ext cx="7772400" cy="201168"/>
          </a:xfrm>
          <a:prstGeom prst="rect">
            <a:avLst/>
          </a:prstGeom>
          <a:noFill/>
          <a:effectLst/>
        </p:spPr>
        <p:txBody>
          <a:bodyPr wrap="square" lIns="0" rIns="0" tIns="0" bIns="0" anchor="t">
            <a:spAutoFit/>
          </a:bodyPr>
          <a:lstStyle/>
          <a:p>
            <a:pPr algn="l"/>
            <a:r>
              <a:rPr sz="1050" b="1" spc="160">
                <a:solidFill>
                  <a:srgbClr val="A3897A"/>
                </a:solidFill>
                <a:latin typeface="Karla"/>
              </a:rPr>
              <a:t>NO RIGHT ANSWER</a:t>
            </a:r>
          </a:p>
        </p:txBody>
      </p:sp>
      <p:sp>
        <p:nvSpPr>
          <p:cNvPr id="4" name="Rounded Rectangle 3"/>
          <p:cNvSpPr/>
          <p:nvPr/>
        </p:nvSpPr>
        <p:spPr>
          <a:xfrm>
            <a:off x="7543800" y="530352"/>
            <a:ext cx="914400" cy="347472"/>
          </a:xfrm>
          <a:prstGeom prst="roundRect">
            <a:avLst>
              <a:gd name="adj" fmla="val 50000"/>
            </a:avLst>
          </a:prstGeom>
          <a:solidFill>
            <a:srgbClr val="F0EAE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5" name="TextBox 4"/>
          <p:cNvSpPr txBox="1"/>
          <p:nvPr/>
        </p:nvSpPr>
        <p:spPr>
          <a:xfrm>
            <a:off x="7543800" y="594360"/>
            <a:ext cx="914400" cy="237744"/>
          </a:xfrm>
          <a:prstGeom prst="rect">
            <a:avLst/>
          </a:prstGeom>
          <a:noFill/>
          <a:effectLst/>
        </p:spPr>
        <p:txBody>
          <a:bodyPr wrap="square" lIns="0" rIns="0" tIns="0" bIns="0" anchor="t">
            <a:spAutoFit/>
          </a:bodyPr>
          <a:lstStyle/>
          <a:p>
            <a:pPr algn="ctr"/>
            <a:r>
              <a:rPr sz="1000" b="1" spc="100">
                <a:solidFill>
                  <a:srgbClr val="6B4F3E"/>
                </a:solidFill>
                <a:latin typeface="Karla"/>
              </a:rPr>
              <a:t>ARGUE</a:t>
            </a:r>
          </a:p>
        </p:txBody>
      </p:sp>
      <p:sp>
        <p:nvSpPr>
          <p:cNvPr id="6" name="TextBox 5"/>
          <p:cNvSpPr txBox="1"/>
          <p:nvPr/>
        </p:nvSpPr>
        <p:spPr>
          <a:xfrm>
            <a:off x="685800" y="841248"/>
            <a:ext cx="6309360" cy="566928"/>
          </a:xfrm>
          <a:prstGeom prst="rect">
            <a:avLst/>
          </a:prstGeom>
          <a:noFill/>
          <a:effectLst/>
        </p:spPr>
        <p:txBody>
          <a:bodyPr wrap="square" lIns="0" rIns="0" tIns="0" bIns="0" anchor="t">
            <a:spAutoFit/>
          </a:bodyPr>
          <a:lstStyle/>
          <a:p>
            <a:pPr algn="l"/>
            <a:r>
              <a:rPr sz="3100" b="1">
                <a:solidFill>
                  <a:srgbClr val="3A332E"/>
                </a:solidFill>
                <a:latin typeface="Libre Caslon Display"/>
              </a:rPr>
              <a:t>Is not laughing enough?</a:t>
            </a:r>
          </a:p>
        </p:txBody>
      </p:sp>
      <p:sp>
        <p:nvSpPr>
          <p:cNvPr id="7" name="Rounded Rectangle 6"/>
          <p:cNvSpPr/>
          <p:nvPr/>
        </p:nvSpPr>
        <p:spPr>
          <a:xfrm>
            <a:off x="685800" y="1645920"/>
            <a:ext cx="7772400" cy="1645920"/>
          </a:xfrm>
          <a:prstGeom prst="roundRect">
            <a:avLst>
              <a:gd name="adj" fmla="val 5000"/>
            </a:avLst>
          </a:prstGeom>
          <a:solidFill>
            <a:srgbClr val="FFFD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8" name="TextBox 7"/>
          <p:cNvSpPr txBox="1"/>
          <p:nvPr/>
        </p:nvSpPr>
        <p:spPr>
          <a:xfrm>
            <a:off x="1188720" y="1975104"/>
            <a:ext cx="6766560" cy="1097280"/>
          </a:xfrm>
          <a:prstGeom prst="rect">
            <a:avLst/>
          </a:prstGeom>
          <a:noFill/>
          <a:effectLst/>
        </p:spPr>
        <p:txBody>
          <a:bodyPr wrap="square" lIns="0" rIns="0" tIns="0" bIns="0" anchor="t">
            <a:spAutoFit/>
          </a:bodyPr>
          <a:lstStyle/>
          <a:p>
            <a:pPr algn="ctr">
              <a:lnSpc>
                <a:spcPct val="145000"/>
              </a:lnSpc>
            </a:pPr>
            <a:r>
              <a:rPr sz="1900" b="0">
                <a:solidFill>
                  <a:srgbClr val="3A332E"/>
                </a:solidFill>
                <a:latin typeface="Libre Caslon Display"/>
              </a:rPr>
              <a:t>You did not say anything.</a:t>
            </a:r>
            <a:br/>
            <a:r>
              <a:rPr sz="1900" b="0">
                <a:solidFill>
                  <a:srgbClr val="3A332E"/>
                </a:solidFill>
                <a:latin typeface="Libre Caslon Display"/>
              </a:rPr>
              <a:t>You did not laugh either.</a:t>
            </a:r>
            <a:br/>
            <a:r>
              <a:rPr sz="1900" b="0">
                <a:solidFill>
                  <a:srgbClr val="3A332E"/>
                </a:solidFill>
                <a:latin typeface="Libre Caslon Display"/>
              </a:rPr>
              <a:t>Have you done something, or nothing?</a:t>
            </a:r>
          </a:p>
        </p:txBody>
      </p:sp>
      <p:sp>
        <p:nvSpPr>
          <p:cNvPr id="9" name="TextBox 8"/>
          <p:cNvSpPr txBox="1"/>
          <p:nvPr/>
        </p:nvSpPr>
        <p:spPr>
          <a:xfrm>
            <a:off x="685800" y="3657600"/>
            <a:ext cx="7772400" cy="310896"/>
          </a:xfrm>
          <a:prstGeom prst="rect">
            <a:avLst/>
          </a:prstGeom>
          <a:noFill/>
          <a:effectLst/>
        </p:spPr>
        <p:txBody>
          <a:bodyPr wrap="square" lIns="0" rIns="0" tIns="0" bIns="0" anchor="t">
            <a:spAutoFit/>
          </a:bodyPr>
          <a:lstStyle/>
          <a:p>
            <a:pPr algn="l">
              <a:lnSpc>
                <a:spcPct val="120000"/>
              </a:lnSpc>
            </a:pPr>
            <a:r>
              <a:rPr sz="1300" b="0">
                <a:solidFill>
                  <a:srgbClr val="706962"/>
                </a:solidFill>
                <a:latin typeface="Karla"/>
              </a:rPr>
              <a:t>Both answers can be argued. Five minutes, and see where your form lands.</a:t>
            </a:r>
          </a:p>
        </p:txBody>
      </p:sp>
      <p:pic>
        <p:nvPicPr>
          <p:cNvPr id="10" name="Picture 9" descr="logo-mark.png"/>
          <p:cNvPicPr>
            <a:picLocks noChangeAspect="1"/>
          </p:cNvPicPr>
          <p:nvPr/>
        </p:nvPicPr>
        <p:blipFill>
          <a:blip r:embed="rId2"/>
          <a:stretch>
            <a:fillRect/>
          </a:stretch>
        </p:blipFill>
        <p:spPr>
          <a:xfrm>
            <a:off x="384048" y="4709160"/>
            <a:ext cx="155448" cy="182880"/>
          </a:xfrm>
          <a:prstGeom prst="rect">
            <a:avLst/>
          </a:prstGeom>
        </p:spPr>
      </p:pic>
      <p:sp>
        <p:nvSpPr>
          <p:cNvPr id="11" name="TextBox 10"/>
          <p:cNvSpPr txBox="1"/>
          <p:nvPr/>
        </p:nvSpPr>
        <p:spPr>
          <a:xfrm>
            <a:off x="603504" y="4709160"/>
            <a:ext cx="2194560" cy="210312"/>
          </a:xfrm>
          <a:prstGeom prst="rect">
            <a:avLst/>
          </a:prstGeom>
          <a:noFill/>
          <a:effectLst/>
        </p:spPr>
        <p:txBody>
          <a:bodyPr wrap="square" lIns="0" rIns="0" tIns="0" bIns="0" anchor="t">
            <a:spAutoFit/>
          </a:bodyPr>
          <a:lstStyle/>
          <a:p>
            <a:pPr algn="l"/>
            <a:r>
              <a:rPr sz="850" b="0">
                <a:solidFill>
                  <a:srgbClr val="AAA49D"/>
                </a:solidFill>
                <a:latin typeface="Karla"/>
              </a:rPr>
              <a:t>The Pastoral Guide</a:t>
            </a:r>
          </a:p>
        </p:txBody>
      </p:sp>
      <p:sp>
        <p:nvSpPr>
          <p:cNvPr id="12" name="TextBox 11"/>
          <p:cNvSpPr txBox="1"/>
          <p:nvPr/>
        </p:nvSpPr>
        <p:spPr>
          <a:xfrm>
            <a:off x="7680960" y="4727448"/>
            <a:ext cx="1078992" cy="219456"/>
          </a:xfrm>
          <a:prstGeom prst="rect">
            <a:avLst/>
          </a:prstGeom>
          <a:noFill/>
          <a:effectLst/>
        </p:spPr>
        <p:txBody>
          <a:bodyPr wrap="square" lIns="0" rIns="0" tIns="0" bIns="0" anchor="t">
            <a:spAutoFit/>
          </a:bodyPr>
          <a:lstStyle/>
          <a:p>
            <a:pPr algn="r"/>
            <a:r>
              <a:rPr sz="850" b="0">
                <a:solidFill>
                  <a:srgbClr val="AAA49D"/>
                </a:solidFill>
                <a:latin typeface="Karla"/>
              </a:rPr>
              <a:t>15 / 18</a:t>
            </a:r>
          </a:p>
        </p:txBody>
      </p:sp>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9144000" cy="5143500"/>
          </a:xfrm>
          <a:prstGeom prst="rect">
            <a:avLst/>
          </a:prstGeom>
          <a:solidFill>
            <a:srgbClr val="FAF8F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3" name="TextBox 2"/>
          <p:cNvSpPr txBox="1"/>
          <p:nvPr/>
        </p:nvSpPr>
        <p:spPr>
          <a:xfrm>
            <a:off x="685800" y="566928"/>
            <a:ext cx="7772400" cy="201168"/>
          </a:xfrm>
          <a:prstGeom prst="rect">
            <a:avLst/>
          </a:prstGeom>
          <a:noFill/>
          <a:effectLst/>
        </p:spPr>
        <p:txBody>
          <a:bodyPr wrap="square" lIns="0" rIns="0" tIns="0" bIns="0" anchor="t">
            <a:spAutoFit/>
          </a:bodyPr>
          <a:lstStyle/>
          <a:p>
            <a:pPr algn="l"/>
            <a:r>
              <a:rPr sz="1050" b="1" spc="160">
                <a:solidFill>
                  <a:srgbClr val="A3897A"/>
                </a:solidFill>
                <a:latin typeface="Karla"/>
              </a:rPr>
              <a:t>LAST FIVE MINUTES</a:t>
            </a:r>
          </a:p>
        </p:txBody>
      </p:sp>
      <p:sp>
        <p:nvSpPr>
          <p:cNvPr id="4" name="Rounded Rectangle 3"/>
          <p:cNvSpPr/>
          <p:nvPr/>
        </p:nvSpPr>
        <p:spPr>
          <a:xfrm>
            <a:off x="7543800" y="530352"/>
            <a:ext cx="914400" cy="347472"/>
          </a:xfrm>
          <a:prstGeom prst="roundRect">
            <a:avLst>
              <a:gd name="adj" fmla="val 50000"/>
            </a:avLst>
          </a:prstGeom>
          <a:solidFill>
            <a:srgbClr val="F0EAE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5" name="TextBox 4"/>
          <p:cNvSpPr txBox="1"/>
          <p:nvPr/>
        </p:nvSpPr>
        <p:spPr>
          <a:xfrm>
            <a:off x="7543800" y="594360"/>
            <a:ext cx="914400" cy="237744"/>
          </a:xfrm>
          <a:prstGeom prst="rect">
            <a:avLst/>
          </a:prstGeom>
          <a:noFill/>
          <a:effectLst/>
        </p:spPr>
        <p:txBody>
          <a:bodyPr wrap="square" lIns="0" rIns="0" tIns="0" bIns="0" anchor="t">
            <a:spAutoFit/>
          </a:bodyPr>
          <a:lstStyle/>
          <a:p>
            <a:pPr algn="ctr"/>
            <a:r>
              <a:rPr sz="1000" b="1" spc="100">
                <a:solidFill>
                  <a:srgbClr val="6B4F3E"/>
                </a:solidFill>
                <a:latin typeface="Karla"/>
              </a:rPr>
              <a:t>WRITE</a:t>
            </a:r>
          </a:p>
        </p:txBody>
      </p:sp>
      <p:sp>
        <p:nvSpPr>
          <p:cNvPr id="6" name="TextBox 5"/>
          <p:cNvSpPr txBox="1"/>
          <p:nvPr/>
        </p:nvSpPr>
        <p:spPr>
          <a:xfrm>
            <a:off x="685800" y="841248"/>
            <a:ext cx="6309360" cy="566928"/>
          </a:xfrm>
          <a:prstGeom prst="rect">
            <a:avLst/>
          </a:prstGeom>
          <a:noFill/>
          <a:effectLst/>
        </p:spPr>
        <p:txBody>
          <a:bodyPr wrap="square" lIns="0" rIns="0" tIns="0" bIns="0" anchor="t">
            <a:spAutoFit/>
          </a:bodyPr>
          <a:lstStyle/>
          <a:p>
            <a:pPr algn="l"/>
            <a:r>
              <a:rPr sz="3100" b="1">
                <a:solidFill>
                  <a:srgbClr val="3A332E"/>
                </a:solidFill>
                <a:latin typeface="Libre Caslon Display"/>
              </a:rPr>
              <a:t>Two questions, for you</a:t>
            </a:r>
          </a:p>
        </p:txBody>
      </p:sp>
      <p:sp>
        <p:nvSpPr>
          <p:cNvPr id="7" name="Rounded Rectangle 6"/>
          <p:cNvSpPr/>
          <p:nvPr/>
        </p:nvSpPr>
        <p:spPr>
          <a:xfrm>
            <a:off x="685800" y="1874519"/>
            <a:ext cx="7772400" cy="640080"/>
          </a:xfrm>
          <a:prstGeom prst="roundRect">
            <a:avLst>
              <a:gd name="adj" fmla="val 12857"/>
            </a:avLst>
          </a:prstGeom>
          <a:solidFill>
            <a:srgbClr val="F0EAE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8" name="Oval 7"/>
          <p:cNvSpPr/>
          <p:nvPr/>
        </p:nvSpPr>
        <p:spPr>
          <a:xfrm>
            <a:off x="941832" y="1993391"/>
            <a:ext cx="402336" cy="402336"/>
          </a:xfrm>
          <a:prstGeom prst="ellipse">
            <a:avLst/>
          </a:prstGeom>
          <a:solidFill>
            <a:srgbClr val="6B4F3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9" name="TextBox 8"/>
          <p:cNvSpPr txBox="1"/>
          <p:nvPr/>
        </p:nvSpPr>
        <p:spPr>
          <a:xfrm>
            <a:off x="941832" y="2093976"/>
            <a:ext cx="402336" cy="402336"/>
          </a:xfrm>
          <a:prstGeom prst="rect">
            <a:avLst/>
          </a:prstGeom>
          <a:noFill/>
          <a:effectLst/>
        </p:spPr>
        <p:txBody>
          <a:bodyPr wrap="square" lIns="0" rIns="0" tIns="0" bIns="0" anchor="t">
            <a:spAutoFit/>
          </a:bodyPr>
          <a:lstStyle/>
          <a:p>
            <a:pPr algn="ctr"/>
            <a:r>
              <a:rPr sz="1400" b="1">
                <a:solidFill>
                  <a:srgbClr val="FFFDF7"/>
                </a:solidFill>
                <a:latin typeface="Libre Caslon Display"/>
              </a:rPr>
              <a:t>1</a:t>
            </a:r>
          </a:p>
        </p:txBody>
      </p:sp>
      <p:sp>
        <p:nvSpPr>
          <p:cNvPr id="10" name="TextBox 9"/>
          <p:cNvSpPr txBox="1"/>
          <p:nvPr/>
        </p:nvSpPr>
        <p:spPr>
          <a:xfrm>
            <a:off x="1572768" y="2020824"/>
            <a:ext cx="6583680" cy="457200"/>
          </a:xfrm>
          <a:prstGeom prst="rect">
            <a:avLst/>
          </a:prstGeom>
          <a:noFill/>
          <a:effectLst/>
        </p:spPr>
        <p:txBody>
          <a:bodyPr wrap="square" lIns="0" rIns="0" tIns="0" bIns="0" anchor="ctr">
            <a:spAutoFit/>
          </a:bodyPr>
          <a:lstStyle/>
          <a:p>
            <a:pPr algn="l">
              <a:lnSpc>
                <a:spcPct val="110000"/>
              </a:lnSpc>
            </a:pPr>
            <a:r>
              <a:rPr sz="1400" b="1">
                <a:solidFill>
                  <a:srgbClr val="6B4F3E"/>
                </a:solidFill>
                <a:latin typeface="Libre Caslon Display"/>
              </a:rPr>
              <a:t>Which of the five roles are you most often?</a:t>
            </a:r>
          </a:p>
        </p:txBody>
      </p:sp>
      <p:sp>
        <p:nvSpPr>
          <p:cNvPr id="11" name="Rounded Rectangle 10"/>
          <p:cNvSpPr/>
          <p:nvPr/>
        </p:nvSpPr>
        <p:spPr>
          <a:xfrm>
            <a:off x="685800" y="2660903"/>
            <a:ext cx="7772400" cy="640080"/>
          </a:xfrm>
          <a:prstGeom prst="roundRect">
            <a:avLst>
              <a:gd name="adj" fmla="val 12857"/>
            </a:avLst>
          </a:prstGeom>
          <a:solidFill>
            <a:srgbClr val="F0EAE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2" name="Oval 11"/>
          <p:cNvSpPr/>
          <p:nvPr/>
        </p:nvSpPr>
        <p:spPr>
          <a:xfrm>
            <a:off x="941832" y="2779775"/>
            <a:ext cx="402336" cy="402336"/>
          </a:xfrm>
          <a:prstGeom prst="ellipse">
            <a:avLst/>
          </a:prstGeom>
          <a:solidFill>
            <a:srgbClr val="6B4F3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3" name="TextBox 12"/>
          <p:cNvSpPr txBox="1"/>
          <p:nvPr/>
        </p:nvSpPr>
        <p:spPr>
          <a:xfrm>
            <a:off x="941832" y="2880359"/>
            <a:ext cx="402336" cy="402336"/>
          </a:xfrm>
          <a:prstGeom prst="rect">
            <a:avLst/>
          </a:prstGeom>
          <a:noFill/>
          <a:effectLst/>
        </p:spPr>
        <p:txBody>
          <a:bodyPr wrap="square" lIns="0" rIns="0" tIns="0" bIns="0" anchor="t">
            <a:spAutoFit/>
          </a:bodyPr>
          <a:lstStyle/>
          <a:p>
            <a:pPr algn="ctr"/>
            <a:r>
              <a:rPr sz="1400" b="1">
                <a:solidFill>
                  <a:srgbClr val="FFFDF7"/>
                </a:solidFill>
                <a:latin typeface="Libre Caslon Display"/>
              </a:rPr>
              <a:t>2</a:t>
            </a:r>
          </a:p>
        </p:txBody>
      </p:sp>
      <p:sp>
        <p:nvSpPr>
          <p:cNvPr id="14" name="TextBox 13"/>
          <p:cNvSpPr txBox="1"/>
          <p:nvPr/>
        </p:nvSpPr>
        <p:spPr>
          <a:xfrm>
            <a:off x="1572768" y="2807208"/>
            <a:ext cx="6583680" cy="457200"/>
          </a:xfrm>
          <a:prstGeom prst="rect">
            <a:avLst/>
          </a:prstGeom>
          <a:noFill/>
          <a:effectLst/>
        </p:spPr>
        <p:txBody>
          <a:bodyPr wrap="square" lIns="0" rIns="0" tIns="0" bIns="0" anchor="ctr">
            <a:spAutoFit/>
          </a:bodyPr>
          <a:lstStyle/>
          <a:p>
            <a:pPr algn="l">
              <a:lnSpc>
                <a:spcPct val="110000"/>
              </a:lnSpc>
            </a:pPr>
            <a:r>
              <a:rPr sz="1400" b="1">
                <a:solidFill>
                  <a:srgbClr val="6B4F3E"/>
                </a:solidFill>
                <a:latin typeface="Libre Caslon Display"/>
              </a:rPr>
              <a:t>What is one thing you will do differently this week?</a:t>
            </a:r>
          </a:p>
        </p:txBody>
      </p:sp>
      <p:sp>
        <p:nvSpPr>
          <p:cNvPr id="15" name="TextBox 14"/>
          <p:cNvSpPr txBox="1"/>
          <p:nvPr/>
        </p:nvSpPr>
        <p:spPr>
          <a:xfrm>
            <a:off x="685800" y="3931920"/>
            <a:ext cx="7772400" cy="310896"/>
          </a:xfrm>
          <a:prstGeom prst="rect">
            <a:avLst/>
          </a:prstGeom>
          <a:noFill/>
          <a:effectLst/>
        </p:spPr>
        <p:txBody>
          <a:bodyPr wrap="square" lIns="0" rIns="0" tIns="0" bIns="0" anchor="t">
            <a:spAutoFit/>
          </a:bodyPr>
          <a:lstStyle/>
          <a:p>
            <a:pPr algn="l">
              <a:lnSpc>
                <a:spcPct val="120000"/>
              </a:lnSpc>
            </a:pPr>
            <a:r>
              <a:rPr sz="1300" b="1">
                <a:solidFill>
                  <a:srgbClr val="6B4F3E"/>
                </a:solidFill>
                <a:latin typeface="Karla"/>
              </a:rPr>
              <a:t>This is not collected and it is not read out. Fold it, keep it, or bin it on the way out.</a:t>
            </a:r>
          </a:p>
        </p:txBody>
      </p:sp>
      <p:pic>
        <p:nvPicPr>
          <p:cNvPr id="16" name="Picture 15" descr="logo-mark.png"/>
          <p:cNvPicPr>
            <a:picLocks noChangeAspect="1"/>
          </p:cNvPicPr>
          <p:nvPr/>
        </p:nvPicPr>
        <p:blipFill>
          <a:blip r:embed="rId2"/>
          <a:stretch>
            <a:fillRect/>
          </a:stretch>
        </p:blipFill>
        <p:spPr>
          <a:xfrm>
            <a:off x="384048" y="4709160"/>
            <a:ext cx="155448" cy="182880"/>
          </a:xfrm>
          <a:prstGeom prst="rect">
            <a:avLst/>
          </a:prstGeom>
        </p:spPr>
      </p:pic>
      <p:sp>
        <p:nvSpPr>
          <p:cNvPr id="17" name="TextBox 16"/>
          <p:cNvSpPr txBox="1"/>
          <p:nvPr/>
        </p:nvSpPr>
        <p:spPr>
          <a:xfrm>
            <a:off x="603504" y="4709160"/>
            <a:ext cx="2194560" cy="210312"/>
          </a:xfrm>
          <a:prstGeom prst="rect">
            <a:avLst/>
          </a:prstGeom>
          <a:noFill/>
          <a:effectLst/>
        </p:spPr>
        <p:txBody>
          <a:bodyPr wrap="square" lIns="0" rIns="0" tIns="0" bIns="0" anchor="t">
            <a:spAutoFit/>
          </a:bodyPr>
          <a:lstStyle/>
          <a:p>
            <a:pPr algn="l"/>
            <a:r>
              <a:rPr sz="850" b="0">
                <a:solidFill>
                  <a:srgbClr val="AAA49D"/>
                </a:solidFill>
                <a:latin typeface="Karla"/>
              </a:rPr>
              <a:t>The Pastoral Guide</a:t>
            </a:r>
          </a:p>
        </p:txBody>
      </p:sp>
      <p:sp>
        <p:nvSpPr>
          <p:cNvPr id="18" name="TextBox 17"/>
          <p:cNvSpPr txBox="1"/>
          <p:nvPr/>
        </p:nvSpPr>
        <p:spPr>
          <a:xfrm>
            <a:off x="7680960" y="4727448"/>
            <a:ext cx="1078992" cy="219456"/>
          </a:xfrm>
          <a:prstGeom prst="rect">
            <a:avLst/>
          </a:prstGeom>
          <a:noFill/>
          <a:effectLst/>
        </p:spPr>
        <p:txBody>
          <a:bodyPr wrap="square" lIns="0" rIns="0" tIns="0" bIns="0" anchor="t">
            <a:spAutoFit/>
          </a:bodyPr>
          <a:lstStyle/>
          <a:p>
            <a:pPr algn="r"/>
            <a:r>
              <a:rPr sz="850" b="0">
                <a:solidFill>
                  <a:srgbClr val="AAA49D"/>
                </a:solidFill>
                <a:latin typeface="Karla"/>
              </a:rPr>
              <a:t>16 / 18</a:t>
            </a:r>
          </a:p>
        </p:txBody>
      </p:sp>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9144000" cy="5143500"/>
          </a:xfrm>
          <a:prstGeom prst="rect">
            <a:avLst/>
          </a:prstGeom>
          <a:solidFill>
            <a:srgbClr val="F0EAE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3" name="TextBox 2"/>
          <p:cNvSpPr txBox="1"/>
          <p:nvPr/>
        </p:nvSpPr>
        <p:spPr>
          <a:xfrm>
            <a:off x="685800" y="1783080"/>
            <a:ext cx="7772400" cy="640080"/>
          </a:xfrm>
          <a:prstGeom prst="rect">
            <a:avLst/>
          </a:prstGeom>
          <a:noFill/>
          <a:effectLst/>
        </p:spPr>
        <p:txBody>
          <a:bodyPr wrap="square" lIns="0" rIns="0" tIns="0" bIns="0" anchor="t">
            <a:spAutoFit/>
          </a:bodyPr>
          <a:lstStyle/>
          <a:p>
            <a:pPr algn="ctr"/>
            <a:r>
              <a:rPr sz="3400" b="1">
                <a:solidFill>
                  <a:srgbClr val="6B4F3E"/>
                </a:solidFill>
                <a:latin typeface="Libre Caslon Display"/>
              </a:rPr>
              <a:t>Nobody had to be brave</a:t>
            </a:r>
          </a:p>
        </p:txBody>
      </p:sp>
      <p:sp>
        <p:nvSpPr>
          <p:cNvPr id="4" name="Rectangle 3"/>
          <p:cNvSpPr/>
          <p:nvPr/>
        </p:nvSpPr>
        <p:spPr>
          <a:xfrm>
            <a:off x="4069080" y="2788920"/>
            <a:ext cx="1005840" cy="18288"/>
          </a:xfrm>
          <a:prstGeom prst="rect">
            <a:avLst/>
          </a:prstGeom>
          <a:solidFill>
            <a:srgbClr val="A3897A"/>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5" name="TextBox 4"/>
          <p:cNvSpPr txBox="1"/>
          <p:nvPr/>
        </p:nvSpPr>
        <p:spPr>
          <a:xfrm>
            <a:off x="731520" y="3017520"/>
            <a:ext cx="7680960" cy="731520"/>
          </a:xfrm>
          <a:prstGeom prst="rect">
            <a:avLst/>
          </a:prstGeom>
          <a:noFill/>
          <a:effectLst/>
        </p:spPr>
        <p:txBody>
          <a:bodyPr wrap="square" lIns="0" rIns="0" tIns="0" bIns="0" anchor="t">
            <a:spAutoFit/>
          </a:bodyPr>
          <a:lstStyle/>
          <a:p>
            <a:pPr algn="ctr">
              <a:lnSpc>
                <a:spcPct val="130000"/>
              </a:lnSpc>
            </a:pPr>
            <a:r>
              <a:rPr sz="1600" b="0">
                <a:solidFill>
                  <a:srgbClr val="706962"/>
                </a:solidFill>
                <a:latin typeface="Karla"/>
              </a:rPr>
              <a:t>They had to stop laughing, and one of them had to say six words.</a:t>
            </a:r>
          </a:p>
        </p:txBody>
      </p:sp>
      <p:pic>
        <p:nvPicPr>
          <p:cNvPr id="6" name="Picture 5" descr="logo-mark.png"/>
          <p:cNvPicPr>
            <a:picLocks noChangeAspect="1"/>
          </p:cNvPicPr>
          <p:nvPr/>
        </p:nvPicPr>
        <p:blipFill>
          <a:blip r:embed="rId2"/>
          <a:stretch>
            <a:fillRect/>
          </a:stretch>
        </p:blipFill>
        <p:spPr>
          <a:xfrm>
            <a:off x="384048" y="4709160"/>
            <a:ext cx="155448" cy="182880"/>
          </a:xfrm>
          <a:prstGeom prst="rect">
            <a:avLst/>
          </a:prstGeom>
        </p:spPr>
      </p:pic>
      <p:sp>
        <p:nvSpPr>
          <p:cNvPr id="7" name="TextBox 6"/>
          <p:cNvSpPr txBox="1"/>
          <p:nvPr/>
        </p:nvSpPr>
        <p:spPr>
          <a:xfrm>
            <a:off x="603504" y="4709160"/>
            <a:ext cx="2194560" cy="210312"/>
          </a:xfrm>
          <a:prstGeom prst="rect">
            <a:avLst/>
          </a:prstGeom>
          <a:noFill/>
          <a:effectLst/>
        </p:spPr>
        <p:txBody>
          <a:bodyPr wrap="square" lIns="0" rIns="0" tIns="0" bIns="0" anchor="t">
            <a:spAutoFit/>
          </a:bodyPr>
          <a:lstStyle/>
          <a:p>
            <a:pPr algn="l"/>
            <a:r>
              <a:rPr sz="850" b="0">
                <a:solidFill>
                  <a:srgbClr val="AAA49D"/>
                </a:solidFill>
                <a:latin typeface="Karla"/>
              </a:rPr>
              <a:t>The Pastoral Guide</a:t>
            </a:r>
          </a:p>
        </p:txBody>
      </p:sp>
      <p:sp>
        <p:nvSpPr>
          <p:cNvPr id="8" name="TextBox 7"/>
          <p:cNvSpPr txBox="1"/>
          <p:nvPr/>
        </p:nvSpPr>
        <p:spPr>
          <a:xfrm>
            <a:off x="7680960" y="4727448"/>
            <a:ext cx="1078992" cy="219456"/>
          </a:xfrm>
          <a:prstGeom prst="rect">
            <a:avLst/>
          </a:prstGeom>
          <a:noFill/>
          <a:effectLst/>
        </p:spPr>
        <p:txBody>
          <a:bodyPr wrap="square" lIns="0" rIns="0" tIns="0" bIns="0" anchor="t">
            <a:spAutoFit/>
          </a:bodyPr>
          <a:lstStyle/>
          <a:p>
            <a:pPr algn="r"/>
            <a:r>
              <a:rPr sz="850" b="0">
                <a:solidFill>
                  <a:srgbClr val="AAA49D"/>
                </a:solidFill>
                <a:latin typeface="Karla"/>
              </a:rPr>
              <a:t>17 / 18</a:t>
            </a:r>
          </a:p>
        </p:txBody>
      </p:sp>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9144000" cy="5143500"/>
          </a:xfrm>
          <a:prstGeom prst="rect">
            <a:avLst/>
          </a:prstGeom>
          <a:solidFill>
            <a:srgbClr val="FAF8F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3" name="TextBox 2"/>
          <p:cNvSpPr txBox="1"/>
          <p:nvPr/>
        </p:nvSpPr>
        <p:spPr>
          <a:xfrm>
            <a:off x="685800" y="566928"/>
            <a:ext cx="7772400" cy="201168"/>
          </a:xfrm>
          <a:prstGeom prst="rect">
            <a:avLst/>
          </a:prstGeom>
          <a:noFill/>
          <a:effectLst/>
        </p:spPr>
        <p:txBody>
          <a:bodyPr wrap="square" lIns="0" rIns="0" tIns="0" bIns="0" anchor="t">
            <a:spAutoFit/>
          </a:bodyPr>
          <a:lstStyle/>
          <a:p>
            <a:pPr algn="l"/>
            <a:r>
              <a:rPr sz="1050" b="1" spc="160">
                <a:solidFill>
                  <a:srgbClr val="A3897A"/>
                </a:solidFill>
                <a:latin typeface="Karla"/>
              </a:rPr>
              <a:t>FOR THE TEACHER</a:t>
            </a:r>
          </a:p>
        </p:txBody>
      </p:sp>
      <p:sp>
        <p:nvSpPr>
          <p:cNvPr id="4" name="Rounded Rectangle 3"/>
          <p:cNvSpPr/>
          <p:nvPr/>
        </p:nvSpPr>
        <p:spPr>
          <a:xfrm>
            <a:off x="7543800" y="530352"/>
            <a:ext cx="914400" cy="347472"/>
          </a:xfrm>
          <a:prstGeom prst="roundRect">
            <a:avLst>
              <a:gd name="adj" fmla="val 50000"/>
            </a:avLst>
          </a:prstGeom>
          <a:solidFill>
            <a:srgbClr val="F0EAE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5" name="TextBox 4"/>
          <p:cNvSpPr txBox="1"/>
          <p:nvPr/>
        </p:nvSpPr>
        <p:spPr>
          <a:xfrm>
            <a:off x="7543800" y="594360"/>
            <a:ext cx="914400" cy="237744"/>
          </a:xfrm>
          <a:prstGeom prst="rect">
            <a:avLst/>
          </a:prstGeom>
          <a:noFill/>
          <a:effectLst/>
        </p:spPr>
        <p:txBody>
          <a:bodyPr wrap="square" lIns="0" rIns="0" tIns="0" bIns="0" anchor="t">
            <a:spAutoFit/>
          </a:bodyPr>
          <a:lstStyle/>
          <a:p>
            <a:pPr algn="ctr"/>
            <a:r>
              <a:rPr sz="1000" b="1" spc="100">
                <a:solidFill>
                  <a:srgbClr val="6B4F3E"/>
                </a:solidFill>
                <a:latin typeface="Karla"/>
              </a:rPr>
              <a:t>SOURCES</a:t>
            </a:r>
          </a:p>
        </p:txBody>
      </p:sp>
      <p:sp>
        <p:nvSpPr>
          <p:cNvPr id="6" name="TextBox 5"/>
          <p:cNvSpPr txBox="1"/>
          <p:nvPr/>
        </p:nvSpPr>
        <p:spPr>
          <a:xfrm>
            <a:off x="685800" y="841248"/>
            <a:ext cx="6309360" cy="566928"/>
          </a:xfrm>
          <a:prstGeom prst="rect">
            <a:avLst/>
          </a:prstGeom>
          <a:noFill/>
          <a:effectLst/>
        </p:spPr>
        <p:txBody>
          <a:bodyPr wrap="square" lIns="0" rIns="0" tIns="0" bIns="0" anchor="t">
            <a:spAutoFit/>
          </a:bodyPr>
          <a:lstStyle/>
          <a:p>
            <a:pPr algn="l"/>
            <a:r>
              <a:rPr sz="3100" b="1">
                <a:solidFill>
                  <a:srgbClr val="3A332E"/>
                </a:solidFill>
                <a:latin typeface="Libre Caslon Display"/>
              </a:rPr>
              <a:t>Where these came from</a:t>
            </a:r>
          </a:p>
        </p:txBody>
      </p:sp>
      <p:sp>
        <p:nvSpPr>
          <p:cNvPr id="7" name="TextBox 6"/>
          <p:cNvSpPr txBox="1"/>
          <p:nvPr/>
        </p:nvSpPr>
        <p:spPr>
          <a:xfrm>
            <a:off x="685800" y="1463040"/>
            <a:ext cx="7772400" cy="201168"/>
          </a:xfrm>
          <a:prstGeom prst="rect">
            <a:avLst/>
          </a:prstGeom>
          <a:noFill/>
          <a:effectLst/>
        </p:spPr>
        <p:txBody>
          <a:bodyPr wrap="square" lIns="0" rIns="0" tIns="0" bIns="0" anchor="t">
            <a:spAutoFit/>
          </a:bodyPr>
          <a:lstStyle/>
          <a:p>
            <a:pPr algn="l"/>
            <a:r>
              <a:rPr sz="1050" b="1">
                <a:solidFill>
                  <a:srgbClr val="6B4F3E"/>
                </a:solidFill>
                <a:latin typeface="Karla"/>
              </a:rPr>
              <a:t>Salmivalli, C., Björkqvist, K., Lagerspetz, K., Österman, K. and Kaukiainen, A. (1996).</a:t>
            </a:r>
          </a:p>
        </p:txBody>
      </p:sp>
      <p:sp>
        <p:nvSpPr>
          <p:cNvPr id="8" name="TextBox 7"/>
          <p:cNvSpPr txBox="1"/>
          <p:nvPr/>
        </p:nvSpPr>
        <p:spPr>
          <a:xfrm>
            <a:off x="685800" y="1700784"/>
            <a:ext cx="7772400" cy="365760"/>
          </a:xfrm>
          <a:prstGeom prst="rect">
            <a:avLst/>
          </a:prstGeom>
          <a:noFill/>
          <a:effectLst/>
        </p:spPr>
        <p:txBody>
          <a:bodyPr wrap="square" lIns="0" rIns="0" tIns="0" bIns="0" anchor="t">
            <a:spAutoFit/>
          </a:bodyPr>
          <a:lstStyle/>
          <a:p>
            <a:pPr algn="l">
              <a:lnSpc>
                <a:spcPct val="125000"/>
              </a:lnSpc>
            </a:pPr>
            <a:r>
              <a:rPr sz="1000" b="0">
                <a:solidFill>
                  <a:srgbClr val="706962"/>
                </a:solidFill>
                <a:latin typeface="Karla"/>
              </a:rPr>
              <a:t>Bullying as a group process: participant roles and their relations to social status within the group. Aggressive Behavior, 22, 1 to 15.</a:t>
            </a:r>
          </a:p>
        </p:txBody>
      </p:sp>
      <p:sp>
        <p:nvSpPr>
          <p:cNvPr id="9" name="TextBox 8"/>
          <p:cNvSpPr txBox="1"/>
          <p:nvPr/>
        </p:nvSpPr>
        <p:spPr>
          <a:xfrm>
            <a:off x="685800" y="2103120"/>
            <a:ext cx="7772400" cy="475488"/>
          </a:xfrm>
          <a:prstGeom prst="rect">
            <a:avLst/>
          </a:prstGeom>
          <a:noFill/>
          <a:effectLst/>
        </p:spPr>
        <p:txBody>
          <a:bodyPr wrap="square" lIns="0" rIns="0" tIns="0" bIns="0" anchor="t">
            <a:spAutoFit/>
          </a:bodyPr>
          <a:lstStyle/>
          <a:p>
            <a:pPr algn="l">
              <a:lnSpc>
                <a:spcPct val="125000"/>
              </a:lnSpc>
            </a:pPr>
            <a:r>
              <a:rPr sz="1000" b="0">
                <a:solidFill>
                  <a:srgbClr val="706962"/>
                </a:solidFill>
                <a:latin typeface="Karla"/>
              </a:rPr>
              <a:t>573 students aged twelve and thirteen in Finland. Almost everyone in a class holds a role, and the largest of them is the one that laughs, encourages or is simply the audience.</a:t>
            </a:r>
          </a:p>
        </p:txBody>
      </p:sp>
      <p:sp>
        <p:nvSpPr>
          <p:cNvPr id="10" name="TextBox 9"/>
          <p:cNvSpPr txBox="1"/>
          <p:nvPr/>
        </p:nvSpPr>
        <p:spPr>
          <a:xfrm>
            <a:off x="685800" y="2560320"/>
            <a:ext cx="7772400" cy="201168"/>
          </a:xfrm>
          <a:prstGeom prst="rect">
            <a:avLst/>
          </a:prstGeom>
          <a:noFill/>
          <a:effectLst/>
        </p:spPr>
        <p:txBody>
          <a:bodyPr wrap="square" lIns="0" rIns="0" tIns="0" bIns="0" anchor="t">
            <a:spAutoFit/>
          </a:bodyPr>
          <a:lstStyle/>
          <a:p>
            <a:pPr algn="l"/>
            <a:r>
              <a:rPr sz="1050" b="1">
                <a:solidFill>
                  <a:srgbClr val="6B4F3E"/>
                </a:solidFill>
                <a:latin typeface="Karla"/>
              </a:rPr>
              <a:t>Hawkins, D. L., Pepler, D. J. and Craig, W. M. (2001).</a:t>
            </a:r>
          </a:p>
        </p:txBody>
      </p:sp>
      <p:sp>
        <p:nvSpPr>
          <p:cNvPr id="11" name="TextBox 10"/>
          <p:cNvSpPr txBox="1"/>
          <p:nvPr/>
        </p:nvSpPr>
        <p:spPr>
          <a:xfrm>
            <a:off x="685800" y="2798063"/>
            <a:ext cx="7772400" cy="365760"/>
          </a:xfrm>
          <a:prstGeom prst="rect">
            <a:avLst/>
          </a:prstGeom>
          <a:noFill/>
          <a:effectLst/>
        </p:spPr>
        <p:txBody>
          <a:bodyPr wrap="square" lIns="0" rIns="0" tIns="0" bIns="0" anchor="t">
            <a:spAutoFit/>
          </a:bodyPr>
          <a:lstStyle/>
          <a:p>
            <a:pPr algn="l">
              <a:lnSpc>
                <a:spcPct val="125000"/>
              </a:lnSpc>
            </a:pPr>
            <a:r>
              <a:rPr sz="1000" b="0">
                <a:solidFill>
                  <a:srgbClr val="706962"/>
                </a:solidFill>
                <a:latin typeface="Karla"/>
              </a:rPr>
              <a:t>Naturalistic observations of peer interventions in bullying. Social Development, 10(4), 512 to 527.</a:t>
            </a:r>
          </a:p>
        </p:txBody>
      </p:sp>
      <p:sp>
        <p:nvSpPr>
          <p:cNvPr id="12" name="TextBox 11"/>
          <p:cNvSpPr txBox="1"/>
          <p:nvPr/>
        </p:nvSpPr>
        <p:spPr>
          <a:xfrm>
            <a:off x="685800" y="3200400"/>
            <a:ext cx="7772400" cy="475488"/>
          </a:xfrm>
          <a:prstGeom prst="rect">
            <a:avLst/>
          </a:prstGeom>
          <a:noFill/>
          <a:effectLst/>
        </p:spPr>
        <p:txBody>
          <a:bodyPr wrap="square" lIns="0" rIns="0" tIns="0" bIns="0" anchor="t">
            <a:spAutoFit/>
          </a:bodyPr>
          <a:lstStyle/>
          <a:p>
            <a:pPr algn="l">
              <a:lnSpc>
                <a:spcPct val="125000"/>
              </a:lnSpc>
            </a:pPr>
            <a:r>
              <a:rPr sz="1000" b="0">
                <a:solidFill>
                  <a:srgbClr val="706962"/>
                </a:solidFill>
                <a:latin typeface="Karla"/>
              </a:rPr>
              <a:t>306 bullying episodes recorded across 125 hours of playground footage at two schools in Toronto. Another child stepped in during 19 per cent of them, and when they did, the bullying stopped within ten seconds 57 per cent of the time.</a:t>
            </a:r>
          </a:p>
        </p:txBody>
      </p:sp>
      <p:sp>
        <p:nvSpPr>
          <p:cNvPr id="13" name="TextBox 12"/>
          <p:cNvSpPr txBox="1"/>
          <p:nvPr/>
        </p:nvSpPr>
        <p:spPr>
          <a:xfrm>
            <a:off x="685800" y="3657600"/>
            <a:ext cx="7772400" cy="201168"/>
          </a:xfrm>
          <a:prstGeom prst="rect">
            <a:avLst/>
          </a:prstGeom>
          <a:noFill/>
          <a:effectLst/>
        </p:spPr>
        <p:txBody>
          <a:bodyPr wrap="square" lIns="0" rIns="0" tIns="0" bIns="0" anchor="t">
            <a:spAutoFit/>
          </a:bodyPr>
          <a:lstStyle/>
          <a:p>
            <a:pPr algn="l"/>
            <a:r>
              <a:rPr sz="1050" b="1">
                <a:solidFill>
                  <a:srgbClr val="6B4F3E"/>
                </a:solidFill>
                <a:latin typeface="Karla"/>
              </a:rPr>
              <a:t>Chen, Q., Lin, W., Wu, Q. and Chan, K. L. (2025).</a:t>
            </a:r>
          </a:p>
        </p:txBody>
      </p:sp>
      <p:sp>
        <p:nvSpPr>
          <p:cNvPr id="14" name="TextBox 13"/>
          <p:cNvSpPr txBox="1"/>
          <p:nvPr/>
        </p:nvSpPr>
        <p:spPr>
          <a:xfrm>
            <a:off x="685800" y="3895344"/>
            <a:ext cx="7772400" cy="365760"/>
          </a:xfrm>
          <a:prstGeom prst="rect">
            <a:avLst/>
          </a:prstGeom>
          <a:noFill/>
          <a:effectLst/>
        </p:spPr>
        <p:txBody>
          <a:bodyPr wrap="square" lIns="0" rIns="0" tIns="0" bIns="0" anchor="t">
            <a:spAutoFit/>
          </a:bodyPr>
          <a:lstStyle/>
          <a:p>
            <a:pPr algn="l">
              <a:lnSpc>
                <a:spcPct val="125000"/>
              </a:lnSpc>
            </a:pPr>
            <a:r>
              <a:rPr sz="1000" b="0">
                <a:solidFill>
                  <a:srgbClr val="706962"/>
                </a:solidFill>
                <a:latin typeface="Karla"/>
              </a:rPr>
              <a:t>The effectiveness of interventions on bullying and cyberbullying bystander: a meta-analysis. Trauma, Violence, and Abuse, 26(5), 938 to 954.</a:t>
            </a:r>
          </a:p>
        </p:txBody>
      </p:sp>
      <p:sp>
        <p:nvSpPr>
          <p:cNvPr id="15" name="TextBox 14"/>
          <p:cNvSpPr txBox="1"/>
          <p:nvPr/>
        </p:nvSpPr>
        <p:spPr>
          <a:xfrm>
            <a:off x="685800" y="4297680"/>
            <a:ext cx="7772400" cy="475488"/>
          </a:xfrm>
          <a:prstGeom prst="rect">
            <a:avLst/>
          </a:prstGeom>
          <a:noFill/>
          <a:effectLst/>
        </p:spPr>
        <p:txBody>
          <a:bodyPr wrap="square" lIns="0" rIns="0" tIns="0" bIns="0" anchor="t">
            <a:spAutoFit/>
          </a:bodyPr>
          <a:lstStyle/>
          <a:p>
            <a:pPr algn="l">
              <a:lnSpc>
                <a:spcPct val="125000"/>
              </a:lnSpc>
            </a:pPr>
            <a:r>
              <a:rPr sz="1000" b="0">
                <a:solidFill>
                  <a:srgbClr val="706962"/>
                </a:solidFill>
                <a:latin typeface="Karla"/>
              </a:rPr>
              <a:t>49 studies pulled together. Teaching bystanders what to do does change what they do, and the programmes that worked best taught specific words rather than attitudes.</a:t>
            </a:r>
          </a:p>
        </p:txBody>
      </p:sp>
      <p:pic>
        <p:nvPicPr>
          <p:cNvPr id="16" name="Picture 15" descr="logo-mark.png"/>
          <p:cNvPicPr>
            <a:picLocks noChangeAspect="1"/>
          </p:cNvPicPr>
          <p:nvPr/>
        </p:nvPicPr>
        <p:blipFill>
          <a:blip r:embed="rId2"/>
          <a:stretch>
            <a:fillRect/>
          </a:stretch>
        </p:blipFill>
        <p:spPr>
          <a:xfrm>
            <a:off x="384048" y="4709160"/>
            <a:ext cx="155448" cy="182880"/>
          </a:xfrm>
          <a:prstGeom prst="rect">
            <a:avLst/>
          </a:prstGeom>
        </p:spPr>
      </p:pic>
      <p:sp>
        <p:nvSpPr>
          <p:cNvPr id="17" name="TextBox 16"/>
          <p:cNvSpPr txBox="1"/>
          <p:nvPr/>
        </p:nvSpPr>
        <p:spPr>
          <a:xfrm>
            <a:off x="603504" y="4709160"/>
            <a:ext cx="2194560" cy="210312"/>
          </a:xfrm>
          <a:prstGeom prst="rect">
            <a:avLst/>
          </a:prstGeom>
          <a:noFill/>
          <a:effectLst/>
        </p:spPr>
        <p:txBody>
          <a:bodyPr wrap="square" lIns="0" rIns="0" tIns="0" bIns="0" anchor="t">
            <a:spAutoFit/>
          </a:bodyPr>
          <a:lstStyle/>
          <a:p>
            <a:pPr algn="l"/>
            <a:r>
              <a:rPr sz="850" b="0">
                <a:solidFill>
                  <a:srgbClr val="AAA49D"/>
                </a:solidFill>
                <a:latin typeface="Karla"/>
              </a:rPr>
              <a:t>The Pastoral Guide</a:t>
            </a:r>
          </a:p>
        </p:txBody>
      </p:sp>
      <p:sp>
        <p:nvSpPr>
          <p:cNvPr id="18" name="TextBox 17"/>
          <p:cNvSpPr txBox="1"/>
          <p:nvPr/>
        </p:nvSpPr>
        <p:spPr>
          <a:xfrm>
            <a:off x="7680960" y="4727448"/>
            <a:ext cx="1078992" cy="219456"/>
          </a:xfrm>
          <a:prstGeom prst="rect">
            <a:avLst/>
          </a:prstGeom>
          <a:noFill/>
          <a:effectLst/>
        </p:spPr>
        <p:txBody>
          <a:bodyPr wrap="square" lIns="0" rIns="0" tIns="0" bIns="0" anchor="t">
            <a:spAutoFit/>
          </a:bodyPr>
          <a:lstStyle/>
          <a:p>
            <a:pPr algn="r"/>
            <a:r>
              <a:rPr sz="850" b="0">
                <a:solidFill>
                  <a:srgbClr val="AAA49D"/>
                </a:solidFill>
                <a:latin typeface="Karla"/>
              </a:rPr>
              <a:t>18 / 18</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TotalTime>
  <Words>0</Words>
  <Application>Microsoft Macintosh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Manager/>
  <Company/>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keywords/>
  <dc:description>generated using python-pptx</dc:description>
  <cp:lastModifiedBy>Steve Canny</cp:lastModifiedBy>
  <cp:revision>1</cp:revision>
  <dcterms:created xsi:type="dcterms:W3CDTF">2013-01-27T09:14:16Z</dcterms:created>
  <dcterms:modified xsi:type="dcterms:W3CDTF">2013-01-27T09:15:58Z</dcterms:modified>
  <cp:category/>
</cp:coreProperties>
</file>