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  <p:sldId id="271" r:id="rId22"/>
    <p:sldId id="272" r:id="rId23"/>
    <p:sldId id="273" r:id="rId24"/>
  </p:sldIdLst>
  <p:sldSz cx="9144000" cy="51435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9" Type="http://schemas.openxmlformats.org/officeDocument/2006/relationships/slide" Target="slides/slide3.xml"/><Relationship Id="rId10" Type="http://schemas.openxmlformats.org/officeDocument/2006/relationships/slide" Target="slides/slide4.xml"/><Relationship Id="rId11" Type="http://schemas.openxmlformats.org/officeDocument/2006/relationships/slide" Target="slides/slide5.xml"/><Relationship Id="rId12" Type="http://schemas.openxmlformats.org/officeDocument/2006/relationships/slide" Target="slides/slide6.xml"/><Relationship Id="rId13" Type="http://schemas.openxmlformats.org/officeDocument/2006/relationships/slide" Target="slides/slide7.xml"/><Relationship Id="rId14" Type="http://schemas.openxmlformats.org/officeDocument/2006/relationships/slide" Target="slides/slide8.xml"/><Relationship Id="rId15" Type="http://schemas.openxmlformats.org/officeDocument/2006/relationships/slide" Target="slides/slide9.xml"/><Relationship Id="rId16" Type="http://schemas.openxmlformats.org/officeDocument/2006/relationships/slide" Target="slides/slide10.xml"/><Relationship Id="rId17" Type="http://schemas.openxmlformats.org/officeDocument/2006/relationships/slide" Target="slides/slide11.xml"/><Relationship Id="rId18" Type="http://schemas.openxmlformats.org/officeDocument/2006/relationships/slide" Target="slides/slide12.xml"/><Relationship Id="rId19" Type="http://schemas.openxmlformats.org/officeDocument/2006/relationships/slide" Target="slides/slide13.xml"/><Relationship Id="rId20" Type="http://schemas.openxmlformats.org/officeDocument/2006/relationships/slide" Target="slides/slide14.xml"/><Relationship Id="rId21" Type="http://schemas.openxmlformats.org/officeDocument/2006/relationships/slide" Target="slides/slide15.xml"/><Relationship Id="rId22" Type="http://schemas.openxmlformats.org/officeDocument/2006/relationships/slide" Target="slides/slide16.xml"/><Relationship Id="rId23" Type="http://schemas.openxmlformats.org/officeDocument/2006/relationships/slide" Target="slides/slide17.xml"/><Relationship Id="rId24" Type="http://schemas.openxmlformats.org/officeDocument/2006/relationships/slide" Target="slides/slide18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png"/><Relationship Id="rId3" Type="http://schemas.openxmlformats.org/officeDocument/2006/relationships/image" Target="../media/image1.png"/></Relationships>
</file>

<file path=ppt/slides/_rels/slide1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_rels/slide1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png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07739" y="566928"/>
            <a:ext cx="728520" cy="841248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48640" y="1572768"/>
            <a:ext cx="8046720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1" i="0" spc="220">
                <a:solidFill>
                  <a:srgbClr val="256B4A"/>
                </a:solidFill>
                <a:latin typeface="Karla"/>
              </a:rPr>
              <a:t>FUEL AND FOCUS  ·  LESSON 1 OF 3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65760" y="1956816"/>
            <a:ext cx="8412480" cy="7863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4000"/>
              </a:lnSpc>
              <a:spcAft>
                <a:spcPts val="0"/>
              </a:spcAft>
            </a:pPr>
            <a:r>
              <a:rPr sz="3400" b="1" i="0">
                <a:solidFill>
                  <a:srgbClr val="256B4A"/>
                </a:solidFill>
                <a:latin typeface="Libre Caslon Display"/>
              </a:rPr>
              <a:t>Why you crash at two o’clock</a:t>
            </a:r>
          </a:p>
        </p:txBody>
      </p:sp>
      <p:sp>
        <p:nvSpPr>
          <p:cNvPr id="6" name="Rectangle 5"/>
          <p:cNvSpPr/>
          <p:nvPr/>
        </p:nvSpPr>
        <p:spPr>
          <a:xfrm>
            <a:off x="4069080" y="2962656"/>
            <a:ext cx="1005840" cy="18288"/>
          </a:xfrm>
          <a:prstGeom prst="rect">
            <a:avLst/>
          </a:prstGeom>
          <a:solidFill>
            <a:srgbClr val="69B99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731520" y="3163824"/>
            <a:ext cx="768096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2000"/>
              </a:lnSpc>
              <a:spcAft>
                <a:spcPts val="0"/>
              </a:spcAft>
            </a:pPr>
            <a:r>
              <a:rPr sz="1500" b="0" i="0">
                <a:solidFill>
                  <a:srgbClr val="5F6B64"/>
                </a:solidFill>
                <a:latin typeface="Karla"/>
              </a:rPr>
              <a:t>Your brain is two per cent of you and burns a fifth of your energy.</a:t>
            </a:r>
            <a:br/>
            <a:r>
              <a:rPr sz="1500" b="0" i="0">
                <a:solidFill>
                  <a:srgbClr val="5F6B64"/>
                </a:solidFill>
                <a:latin typeface="Karla"/>
              </a:rPr>
              <a:t>What you eat at break decides how your afternoon goes.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31520" y="3913632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98A29B"/>
                </a:solidFill>
                <a:latin typeface="Karla"/>
              </a:rPr>
              <a:t>Healthy Body, Healthy Mind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 / 18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Rounded Rectangle 2"/>
          <p:cNvSpPr/>
          <p:nvPr/>
        </p:nvSpPr>
        <p:spPr>
          <a:xfrm>
            <a:off x="5852160" y="530352"/>
            <a:ext cx="260604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" name="TextBox 3"/>
          <p:cNvSpPr txBox="1"/>
          <p:nvPr/>
        </p:nvSpPr>
        <p:spPr>
          <a:xfrm>
            <a:off x="5852160" y="589788"/>
            <a:ext cx="26060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TEACHER SLIDE  ·  SKIP IT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WHERE THIS LESSON SITS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C3A33"/>
                </a:solidFill>
                <a:latin typeface="Libre Caslon Display"/>
              </a:rPr>
              <a:t>Three lessons, one idea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7772400" cy="84124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69B9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746504"/>
            <a:ext cx="493776" cy="493776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828800"/>
            <a:ext cx="49377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645920" y="1700784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50" b="1" i="0">
                <a:solidFill>
                  <a:srgbClr val="256B4A"/>
                </a:solidFill>
                <a:latin typeface="Libre Caslon Display"/>
              </a:rPr>
              <a:t>The science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645920" y="2029967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Work out what makes a snack last. Write the four criteria.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2505456"/>
            <a:ext cx="7772400" cy="84124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923544" y="2679192"/>
            <a:ext cx="493776" cy="493776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923544" y="2761488"/>
            <a:ext cx="49377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645920" y="2633472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50" b="1" i="0">
                <a:solidFill>
                  <a:srgbClr val="256B4A"/>
                </a:solidFill>
                <a:latin typeface="Libre Caslon Display"/>
              </a:rPr>
              <a:t>Make one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645920" y="2962656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Build a snack that meets them, then check that it does.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3438144"/>
            <a:ext cx="7772400" cy="84124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23544" y="3611879"/>
            <a:ext cx="493776" cy="493776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23544" y="3694176"/>
            <a:ext cx="493776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645920" y="3566160"/>
            <a:ext cx="219456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50" b="1" i="0">
                <a:solidFill>
                  <a:srgbClr val="256B4A"/>
                </a:solidFill>
                <a:latin typeface="Libre Caslon Display"/>
              </a:rPr>
              <a:t>Your own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645920" y="3895344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00" b="0" i="0">
                <a:solidFill>
                  <a:srgbClr val="5F6B64"/>
                </a:solidFill>
                <a:latin typeface="Karla"/>
              </a:rPr>
              <a:t>Design a recipe, bring it in, test it against the criteria.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5800" y="4370832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This one ends with the four criteria written down. Lesson two needs them.</a:t>
            </a:r>
          </a:p>
        </p:txBody>
      </p:sp>
      <p:pic>
        <p:nvPicPr>
          <p:cNvPr id="23" name="Picture 2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4" name="TextBox 23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2 / 18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ON YOUR TABLE, RIGHT NOW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49440" y="530352"/>
            <a:ext cx="150876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49440" y="589788"/>
            <a:ext cx="15087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RANK THEM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32688"/>
            <a:ext cx="7772400" cy="7315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2900" b="1" i="0">
                <a:solidFill>
                  <a:srgbClr val="FFFDF7"/>
                </a:solidFill>
                <a:latin typeface="Libre Caslon Display"/>
              </a:rPr>
              <a:t>Which one keeps you going longest?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956816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850392" y="2084832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A chocolate biscuit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349752" y="1956816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3514344" y="2084832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Toast and peanut butter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013704" y="1956816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6178295" y="2084832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A fizzy drink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2889504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850392" y="3017520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A banana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3349752" y="2889504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3514344" y="3017520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A packet of crisps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013704" y="2889504"/>
            <a:ext cx="2444496" cy="78638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6178295" y="3017520"/>
            <a:ext cx="2115312" cy="53035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Yoghurt and berries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00507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CBDFD6"/>
                </a:solidFill>
                <a:latin typeface="Karla"/>
              </a:rPr>
              <a:t>In pairs. Order all six, best at the top. You will not all agree, and that is fine.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3 / 18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BEFORE ANYBODY IS TOLD ANYTHING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ARGUE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100" b="1" i="0">
                <a:solidFill>
                  <a:srgbClr val="2C3A33"/>
                </a:solidFill>
                <a:latin typeface="Libre Caslon Display"/>
              </a:rPr>
              <a:t>Who put what at the top?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36192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Two pairs who disagree. Both explain. Do not settle it yet.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1280160" y="2103120"/>
            <a:ext cx="6583680" cy="129844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69B9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645920" y="2377440"/>
            <a:ext cx="5852160" cy="786384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30000"/>
              </a:lnSpc>
              <a:spcAft>
                <a:spcPts val="0"/>
              </a:spcAft>
            </a:pPr>
            <a:r>
              <a:rPr sz="1800" b="1" i="0">
                <a:solidFill>
                  <a:srgbClr val="256B4A"/>
                </a:solidFill>
                <a:latin typeface="Libre Caslon Display"/>
              </a:rPr>
              <a:t>The banana and the biscuit have</a:t>
            </a:r>
            <a:br/>
            <a:r>
              <a:rPr sz="1800" b="1" i="0">
                <a:solidFill>
                  <a:srgbClr val="256B4A"/>
                </a:solidFill>
                <a:latin typeface="Libre Caslon Display"/>
              </a:rPr>
              <a:t>almost the same amount of sugar in them.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5800" y="3803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256B4A"/>
                </a:solidFill>
                <a:latin typeface="Karla"/>
              </a:rPr>
              <a:t>So why does one of them run out an hour later?</a:t>
            </a:r>
          </a:p>
        </p:txBody>
      </p:sp>
      <p:pic>
        <p:nvPicPr>
          <p:cNvPr id="11" name="Picture 10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2" name="TextBox 11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4 / 18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WHAT YOUR BRAIN RUNS 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969264"/>
            <a:ext cx="7772400" cy="13716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6000"/>
              </a:lnSpc>
              <a:spcAft>
                <a:spcPts val="0"/>
              </a:spcAft>
            </a:pPr>
            <a:r>
              <a:rPr sz="2900" b="1" i="0">
                <a:solidFill>
                  <a:srgbClr val="FFFDF7"/>
                </a:solidFill>
                <a:latin typeface="Libre Caslon Display"/>
              </a:rPr>
              <a:t>Your brain is about 2% of you.</a:t>
            </a:r>
            <a:br/>
            <a:r>
              <a:rPr sz="2900" b="1" i="0">
                <a:solidFill>
                  <a:srgbClr val="FFFDF7"/>
                </a:solidFill>
                <a:latin typeface="Libre Caslon Display"/>
              </a:rPr>
              <a:t>It uses about 20% of your energy.</a:t>
            </a:r>
          </a:p>
        </p:txBody>
      </p:sp>
      <p:sp>
        <p:nvSpPr>
          <p:cNvPr id="7" name="Rectangle 6"/>
          <p:cNvSpPr/>
          <p:nvPr/>
        </p:nvSpPr>
        <p:spPr>
          <a:xfrm>
            <a:off x="4069080" y="2798064"/>
            <a:ext cx="1005840" cy="18288"/>
          </a:xfrm>
          <a:prstGeom prst="rect">
            <a:avLst/>
          </a:prstGeom>
          <a:solidFill>
            <a:srgbClr val="69B99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05840" y="3054096"/>
            <a:ext cx="7132320" cy="8229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40000"/>
              </a:lnSpc>
              <a:spcAft>
                <a:spcPts val="0"/>
              </a:spcAft>
            </a:pPr>
            <a:r>
              <a:rPr sz="1400" b="0" i="1">
                <a:solidFill>
                  <a:srgbClr val="CBDFD6"/>
                </a:solidFill>
                <a:latin typeface="Karla"/>
              </a:rPr>
              <a:t>It runs on glucose, it cannot store much of its own, and it depends on a steady supply arriving in your blood.</a:t>
            </a:r>
          </a:p>
        </p:txBody>
      </p:sp>
      <p:pic>
        <p:nvPicPr>
          <p:cNvPr id="9" name="Picture 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5 / 18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THE WHOLE LESSON IS THIS SHAPE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Fast up, fast down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664208"/>
            <a:ext cx="7772400" cy="1261872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69B9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960120" y="1810512"/>
            <a:ext cx="292608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The fast one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120" y="2139696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5F6B64"/>
                </a:solidFill>
                <a:latin typeface="Karla"/>
              </a:rPr>
              <a:t>Sugar and white carbs on their own.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960120" y="2432304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2C3A33"/>
                </a:solidFill>
                <a:latin typeface="Karla"/>
              </a:rPr>
              <a:t>Glucose rises fast, your body releases a lot of insulin to bring it down, and a couple of hours later you are lower than when you started. That is the two o’clock feeling.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3072384"/>
            <a:ext cx="7772400" cy="126187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960120" y="3218688"/>
            <a:ext cx="2926080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The slow one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960120" y="3547872"/>
            <a:ext cx="72237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0" i="1">
                <a:solidFill>
                  <a:srgbClr val="5F6B64"/>
                </a:solidFill>
                <a:latin typeface="Karla"/>
              </a:rPr>
              <a:t>The same food with protein, fibre and fat alongside it.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960120" y="3840480"/>
            <a:ext cx="7223760" cy="40233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30000"/>
              </a:lnSpc>
              <a:spcAft>
                <a:spcPts val="0"/>
              </a:spcAft>
            </a:pPr>
            <a:r>
              <a:rPr sz="1100" b="0" i="0">
                <a:solidFill>
                  <a:srgbClr val="2C3A33"/>
                </a:solidFill>
                <a:latin typeface="Karla"/>
              </a:rPr>
              <a:t>The same glucose arrives, just spread over hours instead of minutes. No spike, so no crash.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85800" y="438912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Same sugar, delivered differently. That is the only difference.</a:t>
            </a:r>
          </a:p>
        </p:txBody>
      </p:sp>
      <p:pic>
        <p:nvPicPr>
          <p:cNvPr id="16" name="Picture 1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6 / 18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WATCH ME DO ONE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MODEL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Trace the biscuit</a:t>
            </a:r>
          </a:p>
        </p:txBody>
      </p:sp>
      <p:sp>
        <p:nvSpPr>
          <p:cNvPr id="7" name="Rectangle 6"/>
          <p:cNvSpPr/>
          <p:nvPr/>
        </p:nvSpPr>
        <p:spPr>
          <a:xfrm>
            <a:off x="1417320" y="3068726"/>
            <a:ext cx="6309360" cy="10972"/>
          </a:xfrm>
          <a:prstGeom prst="rect">
            <a:avLst/>
          </a:prstGeom>
          <a:solidFill>
            <a:srgbClr val="98A29B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7763256" y="2949854"/>
            <a:ext cx="8229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Normal</a:t>
            </a:r>
          </a:p>
        </p:txBody>
      </p:sp>
      <p:sp>
        <p:nvSpPr>
          <p:cNvPr id="9" name="Rectangle 8"/>
          <p:cNvSpPr/>
          <p:nvPr/>
        </p:nvSpPr>
        <p:spPr>
          <a:xfrm>
            <a:off x="1417320" y="1700784"/>
            <a:ext cx="18288" cy="2011680"/>
          </a:xfrm>
          <a:prstGeom prst="rect">
            <a:avLst/>
          </a:prstGeom>
          <a:solidFill>
            <a:srgbClr val="5F6B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1417320" y="3712464"/>
            <a:ext cx="6309360" cy="18288"/>
          </a:xfrm>
          <a:prstGeom prst="rect">
            <a:avLst/>
          </a:prstGeom>
          <a:solidFill>
            <a:srgbClr val="5F6B64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14400" y="1389888"/>
            <a:ext cx="237744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5F6B64"/>
                </a:solidFill>
                <a:latin typeface="Karla"/>
              </a:rPr>
              <a:t>BLOOD SUGAR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46520" y="3822192"/>
            <a:ext cx="128016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900" b="1" i="0" spc="140">
                <a:solidFill>
                  <a:srgbClr val="5F6B64"/>
                </a:solidFill>
                <a:latin typeface="Karla"/>
              </a:rPr>
              <a:t>TIME</a:t>
            </a:r>
          </a:p>
        </p:txBody>
      </p:sp>
      <p:sp>
        <p:nvSpPr>
          <p:cNvPr id="13" name="Freeform 12"/>
          <p:cNvSpPr/>
          <p:nvPr/>
        </p:nvSpPr>
        <p:spPr>
          <a:xfrm>
            <a:off x="1417320" y="1700986"/>
            <a:ext cx="6309360" cy="1850357"/>
          </a:xfrm>
          <a:custGeom>
            <a:avLst/>
            <a:gdLst/>
            <a:ahLst/>
            <a:cxnLst/>
            <a:rect l="l" t="t" r="r" b="b"/>
            <a:pathLst>
              <a:path w="6309360" h="1850357">
                <a:moveTo>
                  <a:pt x="0" y="1367740"/>
                </a:moveTo>
                <a:lnTo>
                  <a:pt x="45066" y="1366954"/>
                </a:lnTo>
                <a:lnTo>
                  <a:pt x="90133" y="1364656"/>
                </a:lnTo>
                <a:lnTo>
                  <a:pt x="135200" y="1361028"/>
                </a:lnTo>
                <a:lnTo>
                  <a:pt x="180267" y="1356351"/>
                </a:lnTo>
                <a:lnTo>
                  <a:pt x="225334" y="1350993"/>
                </a:lnTo>
                <a:lnTo>
                  <a:pt x="270401" y="1345371"/>
                </a:lnTo>
                <a:lnTo>
                  <a:pt x="315468" y="1339925"/>
                </a:lnTo>
                <a:lnTo>
                  <a:pt x="360534" y="1335080"/>
                </a:lnTo>
                <a:lnTo>
                  <a:pt x="405601" y="1331217"/>
                </a:lnTo>
                <a:lnTo>
                  <a:pt x="450668" y="1328635"/>
                </a:lnTo>
                <a:lnTo>
                  <a:pt x="495735" y="1327538"/>
                </a:lnTo>
                <a:lnTo>
                  <a:pt x="540802" y="1322056"/>
                </a:lnTo>
                <a:lnTo>
                  <a:pt x="585869" y="1300068"/>
                </a:lnTo>
                <a:lnTo>
                  <a:pt x="630936" y="1261764"/>
                </a:lnTo>
                <a:lnTo>
                  <a:pt x="676002" y="1208127"/>
                </a:lnTo>
                <a:lnTo>
                  <a:pt x="721069" y="1140531"/>
                </a:lnTo>
                <a:lnTo>
                  <a:pt x="766136" y="1060710"/>
                </a:lnTo>
                <a:lnTo>
                  <a:pt x="811203" y="970710"/>
                </a:lnTo>
                <a:lnTo>
                  <a:pt x="856270" y="872838"/>
                </a:lnTo>
                <a:lnTo>
                  <a:pt x="901337" y="769603"/>
                </a:lnTo>
                <a:lnTo>
                  <a:pt x="946404" y="663652"/>
                </a:lnTo>
                <a:lnTo>
                  <a:pt x="991470" y="557701"/>
                </a:lnTo>
                <a:lnTo>
                  <a:pt x="1036537" y="454466"/>
                </a:lnTo>
                <a:lnTo>
                  <a:pt x="1081604" y="356594"/>
                </a:lnTo>
                <a:lnTo>
                  <a:pt x="1126671" y="266594"/>
                </a:lnTo>
                <a:lnTo>
                  <a:pt x="1171738" y="186773"/>
                </a:lnTo>
                <a:lnTo>
                  <a:pt x="1216805" y="119177"/>
                </a:lnTo>
                <a:lnTo>
                  <a:pt x="1261872" y="65540"/>
                </a:lnTo>
                <a:lnTo>
                  <a:pt x="1306938" y="27236"/>
                </a:lnTo>
                <a:lnTo>
                  <a:pt x="1352005" y="5248"/>
                </a:lnTo>
                <a:lnTo>
                  <a:pt x="1397072" y="0"/>
                </a:lnTo>
                <a:lnTo>
                  <a:pt x="1442139" y="7047"/>
                </a:lnTo>
                <a:lnTo>
                  <a:pt x="1487206" y="23818"/>
                </a:lnTo>
                <a:lnTo>
                  <a:pt x="1532273" y="49472"/>
                </a:lnTo>
                <a:lnTo>
                  <a:pt x="1577340" y="82722"/>
                </a:lnTo>
                <a:lnTo>
                  <a:pt x="1622406" y="121901"/>
                </a:lnTo>
                <a:lnTo>
                  <a:pt x="1667473" y="165046"/>
                </a:lnTo>
                <a:lnTo>
                  <a:pt x="1712540" y="209991"/>
                </a:lnTo>
                <a:lnTo>
                  <a:pt x="1757607" y="254484"/>
                </a:lnTo>
                <a:lnTo>
                  <a:pt x="1802674" y="296293"/>
                </a:lnTo>
                <a:lnTo>
                  <a:pt x="1847741" y="333322"/>
                </a:lnTo>
                <a:lnTo>
                  <a:pt x="1892808" y="363714"/>
                </a:lnTo>
                <a:lnTo>
                  <a:pt x="1937874" y="385945"/>
                </a:lnTo>
                <a:lnTo>
                  <a:pt x="1982941" y="398901"/>
                </a:lnTo>
                <a:lnTo>
                  <a:pt x="2028008" y="402506"/>
                </a:lnTo>
                <a:lnTo>
                  <a:pt x="2073075" y="415488"/>
                </a:lnTo>
                <a:lnTo>
                  <a:pt x="2118142" y="446695"/>
                </a:lnTo>
                <a:lnTo>
                  <a:pt x="2163209" y="495325"/>
                </a:lnTo>
                <a:lnTo>
                  <a:pt x="2208276" y="560132"/>
                </a:lnTo>
                <a:lnTo>
                  <a:pt x="2253342" y="639455"/>
                </a:lnTo>
                <a:lnTo>
                  <a:pt x="2298409" y="731259"/>
                </a:lnTo>
                <a:lnTo>
                  <a:pt x="2343476" y="833192"/>
                </a:lnTo>
                <a:lnTo>
                  <a:pt x="2388543" y="942640"/>
                </a:lnTo>
                <a:lnTo>
                  <a:pt x="2433610" y="1056798"/>
                </a:lnTo>
                <a:lnTo>
                  <a:pt x="2478677" y="1172738"/>
                </a:lnTo>
                <a:lnTo>
                  <a:pt x="2523744" y="1287489"/>
                </a:lnTo>
                <a:lnTo>
                  <a:pt x="2568810" y="1398108"/>
                </a:lnTo>
                <a:lnTo>
                  <a:pt x="2613877" y="1501761"/>
                </a:lnTo>
                <a:lnTo>
                  <a:pt x="2658944" y="1595788"/>
                </a:lnTo>
                <a:lnTo>
                  <a:pt x="2704011" y="1677781"/>
                </a:lnTo>
                <a:lnTo>
                  <a:pt x="2749078" y="1745637"/>
                </a:lnTo>
                <a:lnTo>
                  <a:pt x="2794145" y="1797616"/>
                </a:lnTo>
                <a:lnTo>
                  <a:pt x="2839212" y="1832386"/>
                </a:lnTo>
                <a:lnTo>
                  <a:pt x="2884278" y="1849055"/>
                </a:lnTo>
                <a:lnTo>
                  <a:pt x="2929345" y="1850357"/>
                </a:lnTo>
                <a:lnTo>
                  <a:pt x="2974412" y="1849227"/>
                </a:lnTo>
                <a:lnTo>
                  <a:pt x="3019479" y="1847100"/>
                </a:lnTo>
                <a:lnTo>
                  <a:pt x="3064546" y="1844029"/>
                </a:lnTo>
                <a:lnTo>
                  <a:pt x="3109613" y="1840094"/>
                </a:lnTo>
                <a:lnTo>
                  <a:pt x="3154680" y="1835395"/>
                </a:lnTo>
                <a:lnTo>
                  <a:pt x="3199746" y="1830053"/>
                </a:lnTo>
                <a:lnTo>
                  <a:pt x="3244813" y="1824205"/>
                </a:lnTo>
                <a:lnTo>
                  <a:pt x="3289880" y="1818000"/>
                </a:lnTo>
                <a:lnTo>
                  <a:pt x="3334947" y="1811599"/>
                </a:lnTo>
                <a:lnTo>
                  <a:pt x="3380014" y="1805165"/>
                </a:lnTo>
                <a:lnTo>
                  <a:pt x="3425081" y="1798862"/>
                </a:lnTo>
                <a:lnTo>
                  <a:pt x="3470148" y="1792853"/>
                </a:lnTo>
                <a:lnTo>
                  <a:pt x="3515214" y="1787291"/>
                </a:lnTo>
                <a:lnTo>
                  <a:pt x="3560281" y="1782320"/>
                </a:lnTo>
                <a:lnTo>
                  <a:pt x="3605348" y="1778066"/>
                </a:lnTo>
                <a:lnTo>
                  <a:pt x="3650415" y="1774638"/>
                </a:lnTo>
                <a:lnTo>
                  <a:pt x="3695482" y="1772126"/>
                </a:lnTo>
                <a:lnTo>
                  <a:pt x="3740549" y="1770592"/>
                </a:lnTo>
                <a:lnTo>
                  <a:pt x="3785616" y="1770076"/>
                </a:lnTo>
                <a:lnTo>
                  <a:pt x="3830682" y="1769443"/>
                </a:lnTo>
                <a:lnTo>
                  <a:pt x="3875749" y="1767554"/>
                </a:lnTo>
                <a:lnTo>
                  <a:pt x="3920816" y="1764431"/>
                </a:lnTo>
                <a:lnTo>
                  <a:pt x="3965883" y="1760115"/>
                </a:lnTo>
                <a:lnTo>
                  <a:pt x="4010950" y="1754659"/>
                </a:lnTo>
                <a:lnTo>
                  <a:pt x="4056017" y="1748132"/>
                </a:lnTo>
                <a:lnTo>
                  <a:pt x="4101084" y="1740616"/>
                </a:lnTo>
                <a:lnTo>
                  <a:pt x="4146150" y="1732205"/>
                </a:lnTo>
                <a:lnTo>
                  <a:pt x="4191217" y="1723006"/>
                </a:lnTo>
                <a:lnTo>
                  <a:pt x="4236284" y="1713134"/>
                </a:lnTo>
                <a:lnTo>
                  <a:pt x="4281351" y="1702713"/>
                </a:lnTo>
                <a:lnTo>
                  <a:pt x="4326418" y="1691874"/>
                </a:lnTo>
                <a:lnTo>
                  <a:pt x="4371485" y="1680754"/>
                </a:lnTo>
                <a:lnTo>
                  <a:pt x="4416552" y="1669492"/>
                </a:lnTo>
                <a:lnTo>
                  <a:pt x="4461618" y="1658230"/>
                </a:lnTo>
                <a:lnTo>
                  <a:pt x="4506685" y="1647110"/>
                </a:lnTo>
                <a:lnTo>
                  <a:pt x="4551752" y="1636271"/>
                </a:lnTo>
                <a:lnTo>
                  <a:pt x="4596819" y="1625850"/>
                </a:lnTo>
                <a:lnTo>
                  <a:pt x="4641886" y="1615978"/>
                </a:lnTo>
                <a:lnTo>
                  <a:pt x="4686953" y="1606779"/>
                </a:lnTo>
                <a:lnTo>
                  <a:pt x="4732020" y="1598368"/>
                </a:lnTo>
                <a:lnTo>
                  <a:pt x="4777086" y="1590852"/>
                </a:lnTo>
                <a:lnTo>
                  <a:pt x="4822153" y="1584325"/>
                </a:lnTo>
                <a:lnTo>
                  <a:pt x="4867220" y="1578869"/>
                </a:lnTo>
                <a:lnTo>
                  <a:pt x="4912287" y="1574552"/>
                </a:lnTo>
                <a:lnTo>
                  <a:pt x="4957354" y="1571430"/>
                </a:lnTo>
                <a:lnTo>
                  <a:pt x="5002421" y="1569540"/>
                </a:lnTo>
                <a:lnTo>
                  <a:pt x="5047488" y="1568908"/>
                </a:lnTo>
                <a:lnTo>
                  <a:pt x="5092554" y="1568592"/>
                </a:lnTo>
                <a:lnTo>
                  <a:pt x="5137621" y="1567647"/>
                </a:lnTo>
                <a:lnTo>
                  <a:pt x="5182688" y="1566086"/>
                </a:lnTo>
                <a:lnTo>
                  <a:pt x="5227755" y="1563927"/>
                </a:lnTo>
                <a:lnTo>
                  <a:pt x="5272822" y="1561199"/>
                </a:lnTo>
                <a:lnTo>
                  <a:pt x="5317889" y="1557936"/>
                </a:lnTo>
                <a:lnTo>
                  <a:pt x="5362956" y="1554178"/>
                </a:lnTo>
                <a:lnTo>
                  <a:pt x="5408022" y="1549972"/>
                </a:lnTo>
                <a:lnTo>
                  <a:pt x="5453089" y="1545373"/>
                </a:lnTo>
                <a:lnTo>
                  <a:pt x="5498156" y="1540437"/>
                </a:lnTo>
                <a:lnTo>
                  <a:pt x="5543223" y="1535226"/>
                </a:lnTo>
                <a:lnTo>
                  <a:pt x="5588290" y="1529807"/>
                </a:lnTo>
                <a:lnTo>
                  <a:pt x="5633357" y="1524247"/>
                </a:lnTo>
                <a:lnTo>
                  <a:pt x="5678424" y="1518616"/>
                </a:lnTo>
                <a:lnTo>
                  <a:pt x="5723490" y="1512985"/>
                </a:lnTo>
                <a:lnTo>
                  <a:pt x="5768557" y="1507425"/>
                </a:lnTo>
                <a:lnTo>
                  <a:pt x="5813624" y="1502006"/>
                </a:lnTo>
                <a:lnTo>
                  <a:pt x="5858691" y="1496795"/>
                </a:lnTo>
                <a:lnTo>
                  <a:pt x="5903758" y="1491859"/>
                </a:lnTo>
                <a:lnTo>
                  <a:pt x="5948825" y="1487259"/>
                </a:lnTo>
                <a:lnTo>
                  <a:pt x="5993892" y="1483054"/>
                </a:lnTo>
                <a:lnTo>
                  <a:pt x="6038958" y="1479296"/>
                </a:lnTo>
                <a:lnTo>
                  <a:pt x="6084025" y="1476032"/>
                </a:lnTo>
                <a:lnTo>
                  <a:pt x="6129092" y="1473304"/>
                </a:lnTo>
                <a:lnTo>
                  <a:pt x="6174159" y="1471146"/>
                </a:lnTo>
                <a:lnTo>
                  <a:pt x="6219226" y="1469585"/>
                </a:lnTo>
                <a:lnTo>
                  <a:pt x="6264293" y="1468640"/>
                </a:lnTo>
                <a:lnTo>
                  <a:pt x="6309360" y="1468324"/>
                </a:lnTo>
              </a:path>
            </a:pathLst>
          </a:custGeom>
          <a:noFill/>
          <a:ln w="38100">
            <a:solidFill>
              <a:srgbClr val="256B4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1484071" y="3009290"/>
            <a:ext cx="118872" cy="118872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57707" y="3803904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256B4A"/>
                </a:solidFill>
                <a:latin typeface="Karla"/>
              </a:rPr>
              <a:t>11:00</a:t>
            </a:r>
          </a:p>
        </p:txBody>
      </p:sp>
      <p:sp>
        <p:nvSpPr>
          <p:cNvPr id="16" name="Oval 15"/>
          <p:cNvSpPr/>
          <p:nvPr/>
        </p:nvSpPr>
        <p:spPr>
          <a:xfrm>
            <a:off x="2745943" y="1641348"/>
            <a:ext cx="118872" cy="118872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2119579" y="3803904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256B4A"/>
                </a:solidFill>
                <a:latin typeface="Karla"/>
              </a:rPr>
              <a:t>12:00</a:t>
            </a:r>
          </a:p>
        </p:txBody>
      </p:sp>
      <p:sp>
        <p:nvSpPr>
          <p:cNvPr id="18" name="Oval 17"/>
          <p:cNvSpPr/>
          <p:nvPr/>
        </p:nvSpPr>
        <p:spPr>
          <a:xfrm>
            <a:off x="4260189" y="3492093"/>
            <a:ext cx="118872" cy="118872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3633825" y="3803904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256B4A"/>
                </a:solidFill>
                <a:latin typeface="Karla"/>
              </a:rPr>
              <a:t>13:00</a:t>
            </a:r>
          </a:p>
        </p:txBody>
      </p:sp>
      <p:sp>
        <p:nvSpPr>
          <p:cNvPr id="20" name="Oval 19"/>
          <p:cNvSpPr/>
          <p:nvPr/>
        </p:nvSpPr>
        <p:spPr>
          <a:xfrm>
            <a:off x="6783933" y="3180283"/>
            <a:ext cx="118872" cy="118872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6157569" y="3803904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>
                <a:solidFill>
                  <a:srgbClr val="256B4A"/>
                </a:solidFill>
                <a:latin typeface="Karla"/>
              </a:rPr>
              <a:t>14:30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799539" y="1426464"/>
            <a:ext cx="201168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>
                <a:solidFill>
                  <a:srgbClr val="256B4A"/>
                </a:solidFill>
                <a:latin typeface="Karla"/>
              </a:rPr>
              <a:t>Feels great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5202936" y="2304288"/>
            <a:ext cx="2468880" cy="45720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1050" b="1" i="0">
                <a:solidFill>
                  <a:srgbClr val="256B4A"/>
                </a:solidFill>
                <a:latin typeface="Karla"/>
              </a:rPr>
              <a:t>Lower than when</a:t>
            </a:r>
            <a:br/>
            <a:r>
              <a:rPr sz="1050" b="1" i="0">
                <a:solidFill>
                  <a:srgbClr val="256B4A"/>
                </a:solidFill>
                <a:latin typeface="Karla"/>
              </a:rPr>
              <a:t>you started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85800" y="4389120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Ask what happens next at every point before you move to it.</a:t>
            </a:r>
          </a:p>
        </p:txBody>
      </p:sp>
      <p:pic>
        <p:nvPicPr>
          <p:cNvPr id="25" name="Picture 24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6" name="TextBox 25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7 / 18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NOW THE ROOM DOES TWO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50024" y="530352"/>
            <a:ext cx="1408176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50024" y="589788"/>
            <a:ext cx="1408176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TOGETHER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Trace these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Fast or slow? And what is in it that decides?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11680"/>
            <a:ext cx="7772400" cy="987552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896112" y="2249424"/>
            <a:ext cx="512064" cy="51206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96112" y="2340864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700784" y="2194560"/>
            <a:ext cx="49377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Toast and peanut butter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700784" y="2542032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5F6B64"/>
                </a:solidFill>
                <a:latin typeface="Karla"/>
              </a:rPr>
              <a:t>Bread on its own would be fast. What changes it?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85800" y="3145536"/>
            <a:ext cx="7772400" cy="987552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896112" y="3383280"/>
            <a:ext cx="512064" cy="51206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896112" y="3474720"/>
            <a:ext cx="512064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700784" y="3328416"/>
            <a:ext cx="49377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A fizzy drink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700784" y="3675888"/>
            <a:ext cx="64008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5F6B64"/>
                </a:solidFill>
                <a:latin typeface="Karla"/>
              </a:rPr>
              <a:t>Nothing to slow it down at all. What does the curve do?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85800" y="4352544"/>
            <a:ext cx="777240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Every answer comes back to the same four things, which are on the next slide.</a:t>
            </a:r>
          </a:p>
        </p:txBody>
      </p:sp>
      <p:pic>
        <p:nvPicPr>
          <p:cNvPr id="19" name="Picture 1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0" name="TextBox 1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8 / 18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THIS IS THE PART YOU WRITE DOWN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LEARN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77824"/>
            <a:ext cx="7772400" cy="60350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FFFDF7"/>
                </a:solidFill>
                <a:latin typeface="Libre Caslon Display"/>
              </a:rPr>
              <a:t>What makes a snack last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5727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05256" y="1737360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05256" y="18288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45336" y="17922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Protein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3544" y="2231136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whole thing down, and keeps you full.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4690872" y="1572768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4910328" y="1737360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4910328" y="1828800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5550408" y="1792224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Fibre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928616" y="2231136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food down in your gut, so the glucose arrives gradually.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85800" y="2926080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Oval 17"/>
          <p:cNvSpPr/>
          <p:nvPr/>
        </p:nvSpPr>
        <p:spPr>
          <a:xfrm>
            <a:off x="905256" y="3090672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905256" y="3182112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545336" y="3145536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A slow carb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923544" y="3584448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Oats, wholegrain or whole fruit. Not white and not sugary.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4690872" y="2926080"/>
            <a:ext cx="3767328" cy="118872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3" name="Oval 22"/>
          <p:cNvSpPr/>
          <p:nvPr/>
        </p:nvSpPr>
        <p:spPr>
          <a:xfrm>
            <a:off x="4910328" y="3090672"/>
            <a:ext cx="475488" cy="47548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4910328" y="3182112"/>
            <a:ext cx="475488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5550408" y="3145536"/>
            <a:ext cx="2724912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Healthy fats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4928616" y="3584448"/>
            <a:ext cx="3291840" cy="42062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6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Slows the stomach down, and carries the most energy per gram. Seeds, nuts, avocado.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85800" y="42245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Karla"/>
              </a:rPr>
              <a:t>Two out of four will do. Four out of four gets you to lunch.</a:t>
            </a:r>
          </a:p>
        </p:txBody>
      </p:sp>
      <p:pic>
        <p:nvPicPr>
          <p:cNvPr id="28" name="Picture 27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9 / 18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ON YOUR SHEET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WRITE IT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Your four criteria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In your own words, and one line each on why it works. You need these next lesson.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4825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378458" y="220370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378458" y="227685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77240" y="270662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Protein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2674620" y="204825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Oval 12"/>
          <p:cNvSpPr/>
          <p:nvPr/>
        </p:nvSpPr>
        <p:spPr>
          <a:xfrm>
            <a:off x="3367278" y="220370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3367278" y="227685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2766060" y="270662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Fibre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4663440" y="204825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Oval 16"/>
          <p:cNvSpPr/>
          <p:nvPr/>
        </p:nvSpPr>
        <p:spPr>
          <a:xfrm>
            <a:off x="5356098" y="220370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8" name="TextBox 17"/>
          <p:cNvSpPr txBox="1"/>
          <p:nvPr/>
        </p:nvSpPr>
        <p:spPr>
          <a:xfrm>
            <a:off x="5356098" y="227685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754880" y="270662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A slow carb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6652260" y="2048256"/>
            <a:ext cx="1805940" cy="109728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1" name="Oval 20"/>
          <p:cNvSpPr/>
          <p:nvPr/>
        </p:nvSpPr>
        <p:spPr>
          <a:xfrm>
            <a:off x="7344918" y="220370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344918" y="2276856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43700" y="2706624"/>
            <a:ext cx="16230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Libre Caslon Display"/>
              </a:rPr>
              <a:t>Healthy fats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685800" y="3438144"/>
            <a:ext cx="7772400" cy="58521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69B993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950976" y="3547872"/>
            <a:ext cx="73152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50" b="1" i="0">
                <a:solidFill>
                  <a:srgbClr val="256B4A"/>
                </a:solidFill>
                <a:latin typeface="Karla"/>
              </a:rPr>
              <a:t>Then add one snack you already eat that hits at least two of them.</a:t>
            </a:r>
          </a:p>
        </p:txBody>
      </p:sp>
      <p:pic>
        <p:nvPicPr>
          <p:cNvPr id="26" name="Picture 25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7" name="TextBox 26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10 / 18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EVIDENCE, NOT GUESSING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LABELS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2900" b="1" i="0">
                <a:solidFill>
                  <a:srgbClr val="2C3A33"/>
                </a:solidFill>
                <a:latin typeface="Libre Caslon Display"/>
              </a:rPr>
              <a:t>What the label actually says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5448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The label sheet has all six. Everything you need is in two columns of it.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48256"/>
            <a:ext cx="3776472" cy="85953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877824" y="2267712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877824" y="233172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453895" y="2176272"/>
            <a:ext cx="2862072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Find the protein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472184" y="2487168"/>
            <a:ext cx="2807208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Anything over about 5g a serving is making a difference.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4681728" y="2048256"/>
            <a:ext cx="3776472" cy="85953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4873752" y="2267712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4873752" y="233172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5449824" y="2176272"/>
            <a:ext cx="2862072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Find the fibre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468112" y="2487168"/>
            <a:ext cx="2807208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Over about 3g a serving and it will slow things down.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85800" y="3054096"/>
            <a:ext cx="3776472" cy="859536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Oval 18"/>
          <p:cNvSpPr/>
          <p:nvPr/>
        </p:nvSpPr>
        <p:spPr>
          <a:xfrm>
            <a:off x="877824" y="3273552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877824" y="333756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453895" y="3182112"/>
            <a:ext cx="2862072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Check the carb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1472184" y="3493008"/>
            <a:ext cx="2807208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Wholegrain, oats or whole fruit is slow. White or sugary is fast.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4681728" y="3054096"/>
            <a:ext cx="3776472" cy="859536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4" name="Oval 23"/>
          <p:cNvSpPr/>
          <p:nvPr/>
        </p:nvSpPr>
        <p:spPr>
          <a:xfrm>
            <a:off x="4873752" y="3273552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4873752" y="3337560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4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5449824" y="3182112"/>
            <a:ext cx="2862072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Check where the fat is from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5468112" y="3493008"/>
            <a:ext cx="2807208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000" b="0" i="0">
                <a:solidFill>
                  <a:srgbClr val="5F6B64"/>
                </a:solidFill>
                <a:latin typeface="Karla"/>
              </a:rPr>
              <a:t>Seeds, nuts, avocado and dairy count. Fried or baked in does not.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85800" y="4224528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Then tick the four columns and add up the score out of four.</a:t>
            </a:r>
          </a:p>
        </p:txBody>
      </p:sp>
      <p:pic>
        <p:nvPicPr>
          <p:cNvPr id="29" name="Picture 28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30" name="TextBox 29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11 / 18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NUMBERS UP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COMPARE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6583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8000"/>
              </a:lnSpc>
              <a:spcAft>
                <a:spcPts val="0"/>
              </a:spcAft>
            </a:pPr>
            <a:r>
              <a:rPr sz="3000" b="1" i="0">
                <a:solidFill>
                  <a:srgbClr val="FFFDF7"/>
                </a:solidFill>
                <a:latin typeface="Libre Caslon Display"/>
              </a:rPr>
              <a:t>Two things that catch people out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914400" y="1792224"/>
            <a:ext cx="7315200" cy="96926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207008" y="1938528"/>
            <a:ext cx="67665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The banana has more sugar than the crisps.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07008" y="2322576"/>
            <a:ext cx="67665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5F6B64"/>
                </a:solidFill>
                <a:latin typeface="Karla"/>
              </a:rPr>
              <a:t>And it still gets you further. Your criteria explain why.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914400" y="2926080"/>
            <a:ext cx="7315200" cy="969264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207008" y="3072384"/>
            <a:ext cx="67665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500" b="1" i="0">
                <a:solidFill>
                  <a:srgbClr val="256B4A"/>
                </a:solidFill>
                <a:latin typeface="Libre Caslon Display"/>
              </a:rPr>
              <a:t>The crisps have plenty of fat, and it is not helping.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07008" y="3456432"/>
            <a:ext cx="676656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50" b="0" i="1">
                <a:solidFill>
                  <a:srgbClr val="5F6B64"/>
                </a:solidFill>
                <a:latin typeface="Karla"/>
              </a:rPr>
              <a:t>It is fried in, and that is not the same as fat from seeds, nuts or avocado.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4041648"/>
            <a:ext cx="7498079" cy="32918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Karla"/>
              </a:rPr>
              <a:t>The sugar on its own tells you very little. What matters is what comes with it.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12 / 18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BACK TO THE SIX CARDS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RE-RANK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Rank them again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Same six snacks, but now you have the numbers. Score each out of four, then reorder.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2048256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87552" y="2139696"/>
            <a:ext cx="71323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C3A33"/>
                </a:solidFill>
                <a:latin typeface="Karla"/>
              </a:rPr>
              <a:t>Which one moved the most?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685800" y="2706624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987552" y="2798064"/>
            <a:ext cx="71323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C3A33"/>
                </a:solidFill>
                <a:latin typeface="Karla"/>
              </a:rPr>
              <a:t>Which one did you defend at the start and would drop now?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85800" y="3364992"/>
            <a:ext cx="7772400" cy="548640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87552" y="3456432"/>
            <a:ext cx="7132320" cy="365760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0000"/>
              </a:lnSpc>
              <a:spcAft>
                <a:spcPts val="0"/>
              </a:spcAft>
            </a:pPr>
            <a:r>
              <a:rPr sz="1300" b="0" i="0">
                <a:solidFill>
                  <a:srgbClr val="2C3A33"/>
                </a:solidFill>
                <a:latin typeface="Karla"/>
              </a:rPr>
              <a:t>Which one is nearly there, and what would fix it?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85800" y="4133087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The last question matters most, because almost any snack can be fixed by adding one thing to it.</a:t>
            </a:r>
          </a:p>
        </p:txBody>
      </p:sp>
      <p:pic>
        <p:nvPicPr>
          <p:cNvPr id="15" name="Picture 14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13 / 18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TO BE CLEAR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FFFDF7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STRAIGHT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96112"/>
            <a:ext cx="7772400" cy="6583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08000"/>
              </a:lnSpc>
              <a:spcAft>
                <a:spcPts val="0"/>
              </a:spcAft>
            </a:pPr>
            <a:r>
              <a:rPr sz="3200" b="1" i="0">
                <a:solidFill>
                  <a:srgbClr val="FFFDF7"/>
                </a:solidFill>
                <a:latin typeface="Libre Caslon Display"/>
              </a:rPr>
              <a:t>One question, not a verdict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1051560" y="1828800"/>
            <a:ext cx="7040880" cy="56692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371600" y="1920240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This is not about weight, and it is not about how anybody looks.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1051560" y="2505456"/>
            <a:ext cx="7040880" cy="56692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0" name="TextBox 9"/>
          <p:cNvSpPr txBox="1"/>
          <p:nvPr/>
        </p:nvSpPr>
        <p:spPr>
          <a:xfrm>
            <a:off x="1371600" y="2596896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Nobody is scoring you, and nobody is scoring your lunchbox.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1051560" y="3182112"/>
            <a:ext cx="7040880" cy="56692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EEF3F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1371600" y="3273552"/>
            <a:ext cx="6400800" cy="384048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ctr">
              <a:lnSpc>
                <a:spcPct val="122000"/>
              </a:lnSpc>
              <a:spcAft>
                <a:spcPts val="0"/>
              </a:spcAft>
            </a:pPr>
            <a:r>
              <a:rPr sz="1350" b="0" i="0">
                <a:solidFill>
                  <a:srgbClr val="256B4A"/>
                </a:solidFill>
                <a:latin typeface="Karla"/>
              </a:rPr>
              <a:t>One question only: what keeps you going until lunch?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22960" y="3986784"/>
            <a:ext cx="7498079" cy="3657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400" b="1" i="0">
                <a:solidFill>
                  <a:srgbClr val="FFFDF7"/>
                </a:solidFill>
                <a:latin typeface="Karla"/>
              </a:rPr>
              <a:t>This lesson is about energy and concentration, and nothing else.</a:t>
            </a:r>
          </a:p>
        </p:txBody>
      </p:sp>
      <p:pic>
        <p:nvPicPr>
          <p:cNvPr id="14" name="Picture 13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15" name="TextBox 1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14 / 18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TALK ABOUT IT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7086600" y="530352"/>
            <a:ext cx="1371600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7086600" y="589788"/>
            <a:ext cx="1371600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DISCUSS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Three questions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685800" y="1700784"/>
            <a:ext cx="7772400" cy="65836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8" name="Oval 7"/>
          <p:cNvSpPr/>
          <p:nvPr/>
        </p:nvSpPr>
        <p:spPr>
          <a:xfrm>
            <a:off x="923544" y="1819656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923544" y="1883664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1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36192" y="1810512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Break is fifteen minutes. If buying something takes ten, what actually works?</a:t>
            </a:r>
          </a:p>
        </p:txBody>
      </p:sp>
      <p:sp>
        <p:nvSpPr>
          <p:cNvPr id="11" name="Rounded Rectangle 10"/>
          <p:cNvSpPr/>
          <p:nvPr/>
        </p:nvSpPr>
        <p:spPr>
          <a:xfrm>
            <a:off x="685800" y="2487168"/>
            <a:ext cx="7772400" cy="65836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2" name="Oval 11"/>
          <p:cNvSpPr/>
          <p:nvPr/>
        </p:nvSpPr>
        <p:spPr>
          <a:xfrm>
            <a:off x="923544" y="2606040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3" name="TextBox 12"/>
          <p:cNvSpPr txBox="1"/>
          <p:nvPr/>
        </p:nvSpPr>
        <p:spPr>
          <a:xfrm>
            <a:off x="923544" y="2670048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36192" y="2596896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Whose job is it to decide what you eat at break, and what can you do about it yourself?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85800" y="3273552"/>
            <a:ext cx="7772400" cy="65836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6" name="Oval 15"/>
          <p:cNvSpPr/>
          <p:nvPr/>
        </p:nvSpPr>
        <p:spPr>
          <a:xfrm>
            <a:off x="923544" y="3392424"/>
            <a:ext cx="420624" cy="420624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23544" y="3456432"/>
            <a:ext cx="420624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200" b="1" i="0">
                <a:solidFill>
                  <a:srgbClr val="FFFDF7"/>
                </a:solidFill>
                <a:latin typeface="Libre Caslon Display"/>
              </a:rPr>
              <a:t>3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536192" y="3383280"/>
            <a:ext cx="6583680" cy="4389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4000"/>
              </a:lnSpc>
              <a:spcAft>
                <a:spcPts val="0"/>
              </a:spcAft>
            </a:pPr>
            <a:r>
              <a:rPr sz="1250" b="0" i="0">
                <a:solidFill>
                  <a:srgbClr val="2C3A33"/>
                </a:solidFill>
                <a:latin typeface="Karla"/>
              </a:rPr>
              <a:t>What would you have to change the night before to make this easy?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85800" y="4151376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250" b="1" i="0">
                <a:solidFill>
                  <a:srgbClr val="256B4A"/>
                </a:solidFill>
                <a:latin typeface="Karla"/>
              </a:rPr>
              <a:t>The third question is the useful one, because most of this gets decided the night before.</a:t>
            </a:r>
          </a:p>
        </p:txBody>
      </p:sp>
      <p:pic>
        <p:nvPicPr>
          <p:cNvPr id="20" name="Picture 19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15 / 18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AF8F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256B4A"/>
                </a:solidFill>
                <a:latin typeface="Karla"/>
              </a:rPr>
              <a:t>NEXT LESSON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6967728" y="530352"/>
            <a:ext cx="1490472" cy="347472"/>
          </a:xfrm>
          <a:prstGeom prst="roundRect">
            <a:avLst>
              <a:gd name="adj" fmla="val 50000"/>
            </a:avLst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6967728" y="589788"/>
            <a:ext cx="1490472" cy="237744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00" b="1" i="0" spc="100">
                <a:solidFill>
                  <a:srgbClr val="256B4A"/>
                </a:solidFill>
                <a:latin typeface="Karla"/>
              </a:rPr>
              <a:t>NEXT WEEK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85800" y="841248"/>
            <a:ext cx="6309360" cy="56692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05000"/>
              </a:lnSpc>
              <a:spcAft>
                <a:spcPts val="0"/>
              </a:spcAft>
            </a:pPr>
            <a:r>
              <a:rPr sz="3200" b="1" i="0">
                <a:solidFill>
                  <a:srgbClr val="2C3A33"/>
                </a:solidFill>
                <a:latin typeface="Libre Caslon Display"/>
              </a:rPr>
              <a:t>We are making one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685800" y="1517904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0" i="1">
                <a:solidFill>
                  <a:srgbClr val="5F6B64"/>
                </a:solidFill>
                <a:latin typeface="Karla"/>
              </a:rPr>
              <a:t>Your teacher has picked one of these three. All of them hit all four criteria.</a:t>
            </a:r>
          </a:p>
        </p:txBody>
      </p:sp>
      <p:sp>
        <p:nvSpPr>
          <p:cNvPr id="8" name="Rounded Rectangle 7"/>
          <p:cNvSpPr/>
          <p:nvPr/>
        </p:nvSpPr>
        <p:spPr>
          <a:xfrm>
            <a:off x="685800" y="1993392"/>
            <a:ext cx="2432304" cy="157276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Oval 8"/>
          <p:cNvSpPr/>
          <p:nvPr/>
        </p:nvSpPr>
        <p:spPr>
          <a:xfrm>
            <a:off x="1618488" y="2185416"/>
            <a:ext cx="566928" cy="56692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0" name="Picture 9" descr="bow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46504" y="2313432"/>
            <a:ext cx="310896" cy="31089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32104" y="2871216"/>
            <a:ext cx="2139696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Pinwheel wraps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50392" y="3182112"/>
            <a:ext cx="21031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5F6B64"/>
                </a:solidFill>
                <a:latin typeface="Karla"/>
              </a:rPr>
              <a:t>Soft cheese, avocado and grated veg, rolled up.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3355848" y="1993392"/>
            <a:ext cx="2432304" cy="1572768"/>
          </a:xfrm>
          <a:prstGeom prst="roundRect">
            <a:avLst>
              <a:gd name="adj" fmla="val 6000"/>
            </a:avLst>
          </a:prstGeom>
          <a:solidFill>
            <a:srgbClr val="EEF3F1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4" name="Oval 13"/>
          <p:cNvSpPr/>
          <p:nvPr/>
        </p:nvSpPr>
        <p:spPr>
          <a:xfrm>
            <a:off x="4288536" y="2185416"/>
            <a:ext cx="566928" cy="56692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15" name="Picture 14" descr="bow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16552" y="2313432"/>
            <a:ext cx="310896" cy="310896"/>
          </a:xfrm>
          <a:prstGeom prst="rect">
            <a:avLst/>
          </a:prstGeom>
        </p:spPr>
      </p:pic>
      <p:sp>
        <p:nvSpPr>
          <p:cNvPr id="16" name="TextBox 15"/>
          <p:cNvSpPr txBox="1"/>
          <p:nvPr/>
        </p:nvSpPr>
        <p:spPr>
          <a:xfrm>
            <a:off x="3502152" y="2871216"/>
            <a:ext cx="2139696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Oat and seed balls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3520440" y="3182112"/>
            <a:ext cx="21031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5F6B64"/>
                </a:solidFill>
                <a:latin typeface="Karla"/>
              </a:rPr>
              <a:t>Oats, banana and seeds. No baking, no nuts.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6025896" y="1993392"/>
            <a:ext cx="2432304" cy="1572768"/>
          </a:xfrm>
          <a:prstGeom prst="roundRect">
            <a:avLst>
              <a:gd name="adj" fmla="val 6000"/>
            </a:avLst>
          </a:prstGeom>
          <a:solidFill>
            <a:srgbClr val="FFFDF7"/>
          </a:solidFill>
          <a:ln w="12700">
            <a:solidFill>
              <a:srgbClr val="CBDFD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9" name="Oval 18"/>
          <p:cNvSpPr/>
          <p:nvPr/>
        </p:nvSpPr>
        <p:spPr>
          <a:xfrm>
            <a:off x="6958584" y="2185416"/>
            <a:ext cx="566928" cy="566928"/>
          </a:xfrm>
          <a:prstGeom prst="ellipse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20" name="Picture 19" descr="bowl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86600" y="2313432"/>
            <a:ext cx="310896" cy="310896"/>
          </a:xfrm>
          <a:prstGeom prst="rect">
            <a:avLst/>
          </a:prstGeom>
        </p:spPr>
      </p:pic>
      <p:sp>
        <p:nvSpPr>
          <p:cNvPr id="21" name="TextBox 20"/>
          <p:cNvSpPr txBox="1"/>
          <p:nvPr/>
        </p:nvSpPr>
        <p:spPr>
          <a:xfrm>
            <a:off x="6172200" y="2871216"/>
            <a:ext cx="2139696" cy="29260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Libre Caslon Display"/>
              </a:rPr>
              <a:t>Fruit and yoghurt pots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190488" y="3182112"/>
            <a:ext cx="2103120" cy="38404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0000"/>
              </a:lnSpc>
              <a:spcAft>
                <a:spcPts val="0"/>
              </a:spcAft>
            </a:pPr>
            <a:r>
              <a:rPr sz="950" b="0" i="0">
                <a:solidFill>
                  <a:srgbClr val="5F6B64"/>
                </a:solidFill>
                <a:latin typeface="Karla"/>
              </a:rPr>
              <a:t>Oats, yoghurt, fruit and seeds, layered.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85800" y="3840480"/>
            <a:ext cx="7772400" cy="310896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1300" b="1" i="0">
                <a:solidFill>
                  <a:srgbClr val="256B4A"/>
                </a:solidFill>
                <a:latin typeface="Karla"/>
              </a:rPr>
              <a:t>You do not need to bring anything; the ingredients are provided. Tell your teacher today about any allergy.</a:t>
            </a:r>
          </a:p>
        </p:txBody>
      </p:sp>
      <p:pic>
        <p:nvPicPr>
          <p:cNvPr id="24" name="Picture 23" descr="logo-master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25" name="TextBox 24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16 / 18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256B4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685800" y="566928"/>
            <a:ext cx="7772400" cy="201168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050" b="1" i="0" spc="160">
                <a:solidFill>
                  <a:srgbClr val="CBDFD6"/>
                </a:solidFill>
                <a:latin typeface="Karla"/>
              </a:rPr>
              <a:t>IF YOU REMEMBER ONE THING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548640" y="1243584"/>
            <a:ext cx="8046720" cy="173736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4000"/>
              </a:lnSpc>
              <a:spcAft>
                <a:spcPts val="0"/>
              </a:spcAft>
            </a:pPr>
            <a:r>
              <a:rPr sz="3600" b="1" i="0">
                <a:solidFill>
                  <a:srgbClr val="FFFDF7"/>
                </a:solidFill>
                <a:latin typeface="Libre Caslon Display"/>
              </a:rPr>
              <a:t>It is not what you ate.</a:t>
            </a:r>
            <a:br/>
            <a:r>
              <a:rPr sz="3600" b="1" i="0">
                <a:solidFill>
                  <a:srgbClr val="FFFDF7"/>
                </a:solidFill>
                <a:latin typeface="Libre Caslon Display"/>
              </a:rPr>
              <a:t>It is what you ate it with.</a:t>
            </a:r>
          </a:p>
        </p:txBody>
      </p:sp>
      <p:sp>
        <p:nvSpPr>
          <p:cNvPr id="5" name="Rectangle 4"/>
          <p:cNvSpPr/>
          <p:nvPr/>
        </p:nvSpPr>
        <p:spPr>
          <a:xfrm>
            <a:off x="4069080" y="3145536"/>
            <a:ext cx="1005840" cy="18288"/>
          </a:xfrm>
          <a:prstGeom prst="rect">
            <a:avLst/>
          </a:prstGeom>
          <a:solidFill>
            <a:srgbClr val="69B993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97280" y="3419856"/>
            <a:ext cx="69494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450" b="0" i="1">
                <a:solidFill>
                  <a:srgbClr val="CBDFD6"/>
                </a:solidFill>
                <a:latin typeface="Karla"/>
              </a:rPr>
              <a:t>Add protein, fibre or a healthy fat to what you were going to eat anyway.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CBDFD6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CBDFD6"/>
                </a:solidFill>
                <a:latin typeface="Karla"/>
              </a:rPr>
              <a:t>17 / 18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EF3F1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pic>
        <p:nvPicPr>
          <p:cNvPr id="3" name="Picture 2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231495" y="1243584"/>
            <a:ext cx="681008" cy="78638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40080" y="2304288"/>
            <a:ext cx="786384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10000"/>
              </a:lnSpc>
              <a:spcAft>
                <a:spcPts val="0"/>
              </a:spcAft>
            </a:pPr>
            <a:r>
              <a:rPr sz="3000" b="1" i="0">
                <a:solidFill>
                  <a:srgbClr val="256B4A"/>
                </a:solidFill>
                <a:latin typeface="Libre Caslon Display"/>
              </a:rPr>
              <a:t>Bring your criteria next week.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188720" y="3072384"/>
            <a:ext cx="6766560" cy="64008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38000"/>
              </a:lnSpc>
              <a:spcAft>
                <a:spcPts val="0"/>
              </a:spcAft>
            </a:pPr>
            <a:r>
              <a:rPr sz="1300" b="0" i="0">
                <a:solidFill>
                  <a:srgbClr val="5F6B64"/>
                </a:solidFill>
                <a:latin typeface="Karla"/>
              </a:rPr>
              <a:t>You are going to build something that meets them,</a:t>
            </a:r>
            <a:br/>
            <a:r>
              <a:rPr sz="1300" b="0" i="0">
                <a:solidFill>
                  <a:srgbClr val="5F6B64"/>
                </a:solidFill>
                <a:latin typeface="Karla"/>
              </a:rPr>
              <a:t>and then find out whether it does.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31520" y="3950208"/>
            <a:ext cx="7680960" cy="274320"/>
          </a:xfrm>
          <a:prstGeom prst="rect">
            <a:avLst/>
          </a:prstGeom>
          <a:noFill/>
        </p:spPr>
        <p:txBody>
          <a:bodyPr wrap="square" lIns="0" rIns="0" tIns="0" bIns="0" anchor="t">
            <a:spAutoFit/>
          </a:bodyPr>
          <a:lstStyle/>
          <a:p>
            <a:pPr algn="ctr">
              <a:lnSpc>
                <a:spcPct val="125000"/>
              </a:lnSpc>
              <a:spcAft>
                <a:spcPts val="0"/>
              </a:spcAft>
            </a:pPr>
            <a:r>
              <a:rPr sz="1100" b="0" i="1">
                <a:solidFill>
                  <a:srgbClr val="98A29B"/>
                </a:solidFill>
                <a:latin typeface="Karla"/>
              </a:rPr>
              <a:t>Fuel and Focus  ·  Lesson 1 of 3</a:t>
            </a:r>
          </a:p>
        </p:txBody>
      </p:sp>
      <p:pic>
        <p:nvPicPr>
          <p:cNvPr id="7" name="Picture 6" descr="logo-master.p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048" y="4722876"/>
            <a:ext cx="158374" cy="182880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606430" y="4709160"/>
            <a:ext cx="2194560" cy="210312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l">
              <a:lnSpc>
                <a:spcPct val="125000"/>
              </a:lnSpc>
              <a:spcAft>
                <a:spcPts val="0"/>
              </a:spcAft>
            </a:pPr>
            <a:r>
              <a:rPr sz="850" b="0" i="1">
                <a:solidFill>
                  <a:srgbClr val="98A29B"/>
                </a:solidFill>
                <a:latin typeface="Karla"/>
              </a:rPr>
              <a:t>The Pastoral Guide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7680960" y="4722876"/>
            <a:ext cx="1078992" cy="219456"/>
          </a:xfrm>
          <a:prstGeom prst="rect">
            <a:avLst/>
          </a:prstGeom>
          <a:noFill/>
        </p:spPr>
        <p:txBody>
          <a:bodyPr wrap="square" lIns="0" rIns="0" tIns="0" bIns="0" anchor="ctr">
            <a:spAutoFit/>
          </a:bodyPr>
          <a:lstStyle/>
          <a:p>
            <a:pPr algn="r">
              <a:lnSpc>
                <a:spcPct val="125000"/>
              </a:lnSpc>
              <a:spcAft>
                <a:spcPts val="0"/>
              </a:spcAft>
            </a:pPr>
            <a:r>
              <a:rPr sz="850" b="0" i="0">
                <a:solidFill>
                  <a:srgbClr val="98A29B"/>
                </a:solidFill>
                <a:latin typeface="Karla"/>
              </a:rPr>
              <a:t>18 / 18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