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739" y="566928"/>
            <a:ext cx="728520" cy="8412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572768"/>
            <a:ext cx="80467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220">
                <a:solidFill>
                  <a:srgbClr val="256B4A"/>
                </a:solidFill>
                <a:latin typeface="Karla"/>
              </a:rPr>
              <a:t>FUEL AND FOCUS  ·  LESSON 3 OF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1956816"/>
            <a:ext cx="841248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4000"/>
              </a:lnSpc>
              <a:spcAft>
                <a:spcPts val="0"/>
              </a:spcAft>
            </a:pPr>
            <a:r>
              <a:rPr sz="3400" b="1" i="0">
                <a:solidFill>
                  <a:srgbClr val="256B4A"/>
                </a:solidFill>
                <a:latin typeface="Libre Caslon Display"/>
              </a:rPr>
              <a:t>The one you would actually eat</a:t>
            </a:r>
          </a:p>
        </p:txBody>
      </p:sp>
      <p:sp>
        <p:nvSpPr>
          <p:cNvPr id="6" name="Rectangle 5"/>
          <p:cNvSpPr/>
          <p:nvPr/>
        </p:nvSpPr>
        <p:spPr>
          <a:xfrm>
            <a:off x="4069080" y="2962656"/>
            <a:ext cx="1005840" cy="18288"/>
          </a:xfrm>
          <a:prstGeom prst="rect">
            <a:avLst/>
          </a:prstGeom>
          <a:solidFill>
            <a:srgbClr val="69B99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3163824"/>
            <a:ext cx="768096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500" b="0" i="0">
                <a:solidFill>
                  <a:srgbClr val="5F6B64"/>
                </a:solidFill>
                <a:latin typeface="Karla"/>
              </a:rPr>
              <a:t>Anyone can design a snack that is good for them.</a:t>
            </a:r>
            <a:br/>
            <a:r>
              <a:rPr sz="1500" b="0" i="0">
                <a:solidFill>
                  <a:srgbClr val="5F6B64"/>
                </a:solidFill>
                <a:latin typeface="Karla"/>
              </a:rPr>
              <a:t>The hard part is designing one you will still want in three weeks.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3913632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98A29B"/>
                </a:solidFill>
                <a:latin typeface="Karla"/>
              </a:rPr>
              <a:t>Healthy Body, Healthy Mind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 / 15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TWO DECISIONS BEFORE YOU START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C3A33"/>
                </a:solidFill>
                <a:latin typeface="Libre Caslon Display"/>
              </a:rPr>
              <a:t>Read this one first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00784"/>
            <a:ext cx="7772400" cy="106070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32688" y="1975104"/>
            <a:ext cx="512064" cy="51206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32688" y="2066544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00784" y="1865376"/>
            <a:ext cx="603504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Is tasting allowed?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0784" y="2212848"/>
            <a:ext cx="64008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Many schools do not permit food brought from home to be shared. If yours does not, run Option B on slide 10 instead of Option A on slide 9.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926080"/>
            <a:ext cx="7772400" cy="106070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32688" y="3200400"/>
            <a:ext cx="512064" cy="51206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32688" y="3291840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00784" y="3090672"/>
            <a:ext cx="603504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Who has nothing?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00784" y="3438144"/>
            <a:ext cx="64008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Some will not have made anything, and the reasons are rarely about effort. The card alone is the homework, and the slides say so.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29768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Spare cards and a few spare ingredients cover almost every version of this.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2 / 15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THE TEST, ONE MORE TIME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RECAP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77824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FFFDF7"/>
                </a:solidFill>
                <a:latin typeface="Libre Caslon Display"/>
              </a:rPr>
              <a:t>All four, or it does not count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05256" y="1737360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5256" y="18288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5336" y="17922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Protein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3544" y="2231136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whole thing down, and keeps you full.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690872" y="15727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910328" y="1737360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910328" y="18288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550408" y="17922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Fibre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28616" y="2231136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food down in your gut, so the glucose arrives gradually.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2926080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05256" y="3090672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05256" y="3182112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45336" y="3145536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A slow carb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3544" y="3584448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Oats, wholegrain or whole fruit. Not white and not sugary.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690872" y="2926080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4910328" y="3090672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4910328" y="3182112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50408" y="3145536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Healthy fats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928616" y="3584448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stomach down, and carries the most energy per gram. Seeds, nuts, avocado.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2245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Plus the fifth one nobody wrote down: would you actually choose it?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3 / 15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CARDS OUT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SET UP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C3A33"/>
                </a:solidFill>
                <a:latin typeface="Libre Caslon Display"/>
              </a:rPr>
              <a:t>Recipe card on the desk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73936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87552" y="1865376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C3A33"/>
                </a:solidFill>
                <a:latin typeface="Karla"/>
              </a:rPr>
              <a:t>Card face up, name on it, in front of you.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450591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87552" y="2542032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C3A33"/>
                </a:solidFill>
                <a:latin typeface="Karla"/>
              </a:rPr>
              <a:t>No card? Take a blank one and write it now. There is time.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127248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3218688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C3A33"/>
                </a:solidFill>
                <a:latin typeface="Karla"/>
              </a:rPr>
              <a:t>You are about to hand it to somebody who has never seen it.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404164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Nobody is marked on whether they made it at home. The recipe card is the work.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4 / 15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MARK ONE TOGETHER FIRST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Try it on this one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91056"/>
            <a:ext cx="7772400" cy="60350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69B9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87552" y="1700784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“Toast with jam, and a glass of orange juice.”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212848"/>
            <a:ext cx="7772400" cy="42062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264" y="2249424"/>
            <a:ext cx="20116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256B4A"/>
                </a:solidFill>
                <a:latin typeface="Libre Caslon Display"/>
              </a:rPr>
              <a:t>Protein?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17520" y="2249424"/>
            <a:ext cx="52120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Almost none. There is very little in jam or in juice.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724912"/>
            <a:ext cx="7772400" cy="42062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69264" y="2761488"/>
            <a:ext cx="20116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256B4A"/>
                </a:solidFill>
                <a:latin typeface="Libre Caslon Display"/>
              </a:rPr>
              <a:t>Fibre?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17520" y="2761488"/>
            <a:ext cx="52120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A little, if the bread is wholemeal. Almost none from the juice.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36976"/>
            <a:ext cx="7772400" cy="42062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69264" y="3273552"/>
            <a:ext cx="20116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256B4A"/>
                </a:solidFill>
                <a:latin typeface="Libre Caslon Display"/>
              </a:rPr>
              <a:t>Slow carb?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17520" y="3273552"/>
            <a:ext cx="52120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No. White bread and juice are about as fast as it gets.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3749039"/>
            <a:ext cx="7772400" cy="42062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69264" y="3785615"/>
            <a:ext cx="20116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256B4A"/>
                </a:solidFill>
                <a:latin typeface="Libre Caslon Display"/>
              </a:rPr>
              <a:t>Healthy fats?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17520" y="3785615"/>
            <a:ext cx="5212080" cy="31089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None at all. Nothing here is doing that job.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4315968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One change fixes three of them at once: swap the jam for nut or seed butter.</a:t>
            </a:r>
          </a:p>
        </p:txBody>
      </p:sp>
      <p:pic>
        <p:nvPicPr>
          <p:cNvPr id="22" name="Picture 21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5 / 15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PASS IT TWO TABLES ALONG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SWAP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14400"/>
            <a:ext cx="7772400" cy="6583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300" b="1" i="0">
                <a:solidFill>
                  <a:srgbClr val="FFFDF7"/>
                </a:solidFill>
                <a:latin typeface="Libre Caslon Display"/>
              </a:rPr>
              <a:t>Mark it against the four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51560" y="1883664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289304" y="1965960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289304" y="2029968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65376" y="1965960"/>
            <a:ext cx="59436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Tick each criterion you can actually find an ingredient for.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51560" y="2542032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289304" y="262432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289304" y="268833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65376" y="2624328"/>
            <a:ext cx="59436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Write the one change that would make it better.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051560" y="3200400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1289304" y="3282696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289304" y="3346704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65376" y="3282696"/>
            <a:ext cx="59436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Then the honest question: would you eat this?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2960" y="4023360"/>
            <a:ext cx="7498079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CBDFD6"/>
                </a:solidFill>
                <a:latin typeface="Karla"/>
              </a:rPr>
              <a:t>Marking a recipe is not the same as judging the person. Say what you would change.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6 / 15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CARDS BACK TO THEIR OWNERS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READ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What did they spot?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37360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847088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911095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36192" y="1837943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Which criterion did most people miss? There is usually one.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505456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23544" y="261518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3544" y="2679191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36192" y="2606039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Did anybody get all four without trying? What was in it?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73552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23544" y="3383280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23544" y="3447288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36192" y="3374136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Whose feedback are you actually going to take?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133087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256B4A"/>
                </a:solidFill>
                <a:latin typeface="Karla"/>
              </a:rPr>
              <a:t>Fibre is the one that goes missing, and a spoonful of seeds or some fruit fixes it.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7 / 15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THE BIT THAT LEAVES THIS ROOM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CHOOSE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The class collection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Every recipe that hits all four goes in. You each get a copy to take home.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993392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084832"/>
            <a:ext cx="38404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Cheapest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37760" y="2084832"/>
            <a:ext cx="329184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The one that costs least to make.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816352"/>
            <a:ext cx="38404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Fastest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37760" y="2816352"/>
            <a:ext cx="329184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Under five minutes, start to finish.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456432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547872"/>
            <a:ext cx="38404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The one you would actually choose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37760" y="3547872"/>
            <a:ext cx="329184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Not the healthiest. The one you would pick.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31596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Vote on the last one. It is the best guide to who will keep doing this.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8 / 15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OPTION 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ONLY IF YOUR SCHOOL ALLOWS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5486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Taste it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82496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764792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Only food made at home by somebody who has listed every ingredient on the card.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2860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264" y="2368296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No list, no tasting. There are no exceptions to that today.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889504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9264" y="2971800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If you have an allergy you do not taste. There is no safe way round it.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493008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69264" y="3575304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You may say no to anything, and nobody gets to ask why.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" y="4151376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Small amounts, one at a time. Say what you notice, not whether you liked it.</a:t>
            </a:r>
          </a:p>
        </p:txBody>
      </p:sp>
      <p:pic>
        <p:nvPicPr>
          <p:cNvPr id="16" name="Picture 1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9 / 15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OPTION 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WHEN TASTING IS OUT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6583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300" b="1" i="0">
                <a:solidFill>
                  <a:srgbClr val="FFFDF7"/>
                </a:solidFill>
                <a:latin typeface="Libre Caslon Display"/>
              </a:rPr>
              <a:t>Pitch it instead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51560" y="1847088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289304" y="1929384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289304" y="1993392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65376" y="1929384"/>
            <a:ext cx="59436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Thirty seconds each, standing up, to your table.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51560" y="2505456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289304" y="2587752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289304" y="2651760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65376" y="2587752"/>
            <a:ext cx="59436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Say what is in it, which job each thing does, and when you would eat it.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051560" y="3163824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1289304" y="3246120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289304" y="3310128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65376" y="3246120"/>
            <a:ext cx="59436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The table votes for one to go forward. You may not vote for your own.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2960" y="4023360"/>
            <a:ext cx="7498079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CBDFD6"/>
                </a:solidFill>
                <a:latin typeface="Karla"/>
              </a:rPr>
              <a:t>Thirty seconds is short on purpose. If you cannot explain it in that time, it is too complicated.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10 / 15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FIND YOUR SHEET FROM THREE WEEKS AGO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76872" y="530352"/>
            <a:ext cx="1481328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76872" y="589788"/>
            <a:ext cx="1481328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LOOK BACK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Your very first guess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Part one of the lesson sheet, before you knew any of this. Look at what you put first.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7772400" cy="58521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932688" y="2103120"/>
            <a:ext cx="402336" cy="402336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32688" y="2167128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17904" y="2112264"/>
            <a:ext cx="658368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Which one did you rank far too high?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706624"/>
            <a:ext cx="7772400" cy="58521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32688" y="2798063"/>
            <a:ext cx="402336" cy="402336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32688" y="2862072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17904" y="2807208"/>
            <a:ext cx="658368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What do you know now that you did not know then?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3401568"/>
            <a:ext cx="7772400" cy="58521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932688" y="3493008"/>
            <a:ext cx="402336" cy="402336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32688" y="3557016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17904" y="3502152"/>
            <a:ext cx="658368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Would your ranking today survive somebody arguing with it?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18795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Three weeks ago most of this room ranked the snacks on sugar alone. That is what has changed.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11 / 15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THE BIT THAT ACTUALLY MATTERS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14400"/>
            <a:ext cx="7772400" cy="6583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300" b="1" i="0">
                <a:solidFill>
                  <a:srgbClr val="FFFDF7"/>
                </a:solidFill>
                <a:latin typeface="Libre Caslon Display"/>
              </a:rPr>
              <a:t>One change, not five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51560" y="1883664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371600" y="1965960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Pick the one snack you already eat most often.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51560" y="2542032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371600" y="2624328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Add one thing to it that does one of the four jobs.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51560" y="3200400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371600" y="3282696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That is the change. Do that, and nothing else.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4023360"/>
            <a:ext cx="7498079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Nobody changes five things and keeps them. Most people manage one.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12 / 15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ON THE SLIP, THEN KEEP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EXIT SLIP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C3A33"/>
                </a:solidFill>
                <a:latin typeface="Libre Caslon Display"/>
              </a:rPr>
              <a:t>One snack. One addition.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Not collected. Put it somewhere you will see it before break tomorrow.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03120"/>
            <a:ext cx="27432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What I usually have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40480" y="2103120"/>
            <a:ext cx="43891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Be honest. The real one, not the impressive one.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43200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834640"/>
            <a:ext cx="27432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What I am adding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40480" y="2834640"/>
            <a:ext cx="43891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One ingredient. It has to be easy to find.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474720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566160"/>
            <a:ext cx="27432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Which job it does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0480" y="3566160"/>
            <a:ext cx="43891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Protein, fibre, slow carb or fat. Pick one.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35254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If you cannot think of the addition, ask the person next to you what they wrote.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13 / 15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IF YOU REMEMBER ONE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298448"/>
            <a:ext cx="8046720" cy="1645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The smallest change</a:t>
            </a:r>
            <a:br/>
            <a:r>
              <a:rPr sz="3400" b="1" i="0">
                <a:solidFill>
                  <a:srgbClr val="FFFDF7"/>
                </a:solidFill>
                <a:latin typeface="Libre Caslon Display"/>
              </a:rPr>
              <a:t>is the one that lasts.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3127248"/>
            <a:ext cx="1005840" cy="18288"/>
          </a:xfrm>
          <a:prstGeom prst="rect">
            <a:avLst/>
          </a:prstGeom>
          <a:solidFill>
            <a:srgbClr val="69B99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97280" y="3419856"/>
            <a:ext cx="69494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450" b="0" i="1">
                <a:solidFill>
                  <a:srgbClr val="CBDFD6"/>
                </a:solidFill>
                <a:latin typeface="Karla"/>
              </a:rPr>
              <a:t>The snack you already have, plus the one thing it is missing.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14 / 15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495" y="1243584"/>
            <a:ext cx="681008" cy="78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304288"/>
            <a:ext cx="78638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000" b="1" i="0">
                <a:solidFill>
                  <a:srgbClr val="256B4A"/>
                </a:solidFill>
                <a:latin typeface="Libre Caslon Display"/>
              </a:rPr>
              <a:t>That is the series.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072384"/>
            <a:ext cx="676656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300" b="0" i="0">
                <a:solidFill>
                  <a:srgbClr val="5F6B64"/>
                </a:solidFill>
                <a:latin typeface="Karla"/>
              </a:rPr>
              <a:t>Four criteria, one snack you can actually make, and one change worth keeping.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950208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98A29B"/>
                </a:solidFill>
                <a:latin typeface="Karla"/>
              </a:rPr>
              <a:t>Fuel and Focus  ·  Lesson 3 of 3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15 / 15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