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9663" y="640080"/>
            <a:ext cx="804672" cy="9326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40" y="1847088"/>
            <a:ext cx="8046720" cy="7315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3600" b="1">
                <a:solidFill>
                  <a:srgbClr val="B03E72"/>
                </a:solidFill>
                <a:latin typeface="Libre Caslon Display"/>
              </a:rPr>
              <a:t>It Was Just a Joke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2779776"/>
            <a:ext cx="1005840" cy="18288"/>
          </a:xfrm>
          <a:prstGeom prst="rect">
            <a:avLst/>
          </a:prstGeom>
          <a:solidFill>
            <a:srgbClr val="B151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31520" y="2999232"/>
            <a:ext cx="7680960" cy="5486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700" b="0">
                <a:solidFill>
                  <a:srgbClr val="6B6167"/>
                </a:solidFill>
                <a:latin typeface="Karla"/>
              </a:rPr>
              <a:t>The words are the same in each pair. Something else changes.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3675887"/>
            <a:ext cx="768096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0">
                <a:solidFill>
                  <a:srgbClr val="A79EA2"/>
                </a:solidFill>
                <a:latin typeface="Karla"/>
              </a:rPr>
              <a:t>One lesson</a:t>
            </a:r>
          </a:p>
        </p:txBody>
      </p:sp>
      <p:pic>
        <p:nvPicPr>
          <p:cNvPr id="8" name="Picture 7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1 / 18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50" b="1" spc="160">
                <a:solidFill>
                  <a:srgbClr val="B1517B"/>
                </a:solidFill>
                <a:latin typeface="Karla"/>
              </a:rPr>
              <a:t>TODAY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41248"/>
            <a:ext cx="777240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3100" b="1">
                <a:solidFill>
                  <a:srgbClr val="33292E"/>
                </a:solidFill>
                <a:latin typeface="Libre Caslon Display"/>
              </a:rPr>
              <a:t>Five things, in this order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737360"/>
            <a:ext cx="1364284" cy="2331720"/>
          </a:xfrm>
          <a:prstGeom prst="roundRect">
            <a:avLst>
              <a:gd name="adj" fmla="val 6032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1038758" y="1883664"/>
            <a:ext cx="658368" cy="658368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85800" y="2002536"/>
            <a:ext cx="1364284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800" b="1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8952" y="2670048"/>
            <a:ext cx="1217980" cy="5486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</a:pPr>
            <a:r>
              <a:rPr sz="1500" b="1">
                <a:solidFill>
                  <a:srgbClr val="B03E72"/>
                </a:solidFill>
                <a:latin typeface="Libre Caslon Display"/>
              </a:rPr>
              <a:t>Sort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5528" y="3236976"/>
            <a:ext cx="1144828" cy="758951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Six moments, and whether each one is a joke.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287828" y="1737360"/>
            <a:ext cx="1364284" cy="2331720"/>
          </a:xfrm>
          <a:prstGeom prst="roundRect">
            <a:avLst>
              <a:gd name="adj" fmla="val 6032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Oval 10"/>
          <p:cNvSpPr/>
          <p:nvPr/>
        </p:nvSpPr>
        <p:spPr>
          <a:xfrm>
            <a:off x="2640787" y="1883664"/>
            <a:ext cx="658368" cy="658368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2287828" y="2002536"/>
            <a:ext cx="1364284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800" b="1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60980" y="2670048"/>
            <a:ext cx="1217980" cy="5486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</a:pPr>
            <a:r>
              <a:rPr sz="1500" b="1">
                <a:solidFill>
                  <a:srgbClr val="B03E72"/>
                </a:solidFill>
                <a:latin typeface="Libre Caslon Display"/>
              </a:rPr>
              <a:t>Find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97556" y="3236976"/>
            <a:ext cx="1144828" cy="758951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The four questions you were already using.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889857" y="1737360"/>
            <a:ext cx="1364284" cy="2331720"/>
          </a:xfrm>
          <a:prstGeom prst="roundRect">
            <a:avLst>
              <a:gd name="adj" fmla="val 6032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4242816" y="1883664"/>
            <a:ext cx="658368" cy="658368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3889857" y="2002536"/>
            <a:ext cx="1364284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800" b="1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963009" y="2670048"/>
            <a:ext cx="1217980" cy="5486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</a:pPr>
            <a:r>
              <a:rPr sz="1500" b="1">
                <a:solidFill>
                  <a:srgbClr val="B03E72"/>
                </a:solidFill>
                <a:latin typeface="Libre Caslon Display"/>
              </a:rPr>
              <a:t>Learn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999585" y="3236976"/>
            <a:ext cx="1144828" cy="758951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What those five words are actually doing.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491886" y="1737360"/>
            <a:ext cx="1364284" cy="2331720"/>
          </a:xfrm>
          <a:prstGeom prst="roundRect">
            <a:avLst>
              <a:gd name="adj" fmla="val 6032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Oval 20"/>
          <p:cNvSpPr/>
          <p:nvPr/>
        </p:nvSpPr>
        <p:spPr>
          <a:xfrm>
            <a:off x="5844844" y="1883664"/>
            <a:ext cx="658368" cy="658368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5491886" y="2002536"/>
            <a:ext cx="1364284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800" b="1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65038" y="2670048"/>
            <a:ext cx="1217980" cy="5486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</a:pPr>
            <a:r>
              <a:rPr sz="1500" b="1">
                <a:solidFill>
                  <a:srgbClr val="B03E72"/>
                </a:solidFill>
                <a:latin typeface="Libre Caslon Display"/>
              </a:rPr>
              <a:t>Practise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601614" y="3236976"/>
            <a:ext cx="1144828" cy="758951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The words you would actually say instead.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093915" y="1737360"/>
            <a:ext cx="1364284" cy="2331720"/>
          </a:xfrm>
          <a:prstGeom prst="roundRect">
            <a:avLst>
              <a:gd name="adj" fmla="val 6032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Oval 25"/>
          <p:cNvSpPr/>
          <p:nvPr/>
        </p:nvSpPr>
        <p:spPr>
          <a:xfrm>
            <a:off x="7446873" y="1883664"/>
            <a:ext cx="658368" cy="658368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7093915" y="2002536"/>
            <a:ext cx="1364284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800" b="1">
                <a:solidFill>
                  <a:srgbClr val="FFFDF7"/>
                </a:solidFill>
                <a:latin typeface="Libre Caslon Display"/>
              </a:rPr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67067" y="2670048"/>
            <a:ext cx="1217980" cy="5486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</a:pPr>
            <a:r>
              <a:rPr sz="1500" b="1">
                <a:solidFill>
                  <a:srgbClr val="B03E72"/>
                </a:solidFill>
                <a:latin typeface="Libre Caslon Display"/>
              </a:rPr>
              <a:t>Write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203643" y="3236976"/>
            <a:ext cx="1144828" cy="758951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One thing you will say differently.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85800" y="4224528"/>
            <a:ext cx="777240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Nothing you write today gets read out or handed in.</a:t>
            </a:r>
          </a:p>
        </p:txBody>
      </p:sp>
      <p:pic>
        <p:nvPicPr>
          <p:cNvPr id="31" name="Picture 30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2 / 18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SIX MOMENTS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STARTER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Is this a joke?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81328"/>
            <a:ext cx="7772400" cy="2487168"/>
          </a:xfrm>
          <a:prstGeom prst="roundRect">
            <a:avLst>
              <a:gd name="adj" fmla="val 3308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05840" y="1664208"/>
            <a:ext cx="31089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300" b="1">
                <a:solidFill>
                  <a:srgbClr val="B03E72"/>
                </a:solidFill>
                <a:latin typeface="Libre Caslon Display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89888" y="1682496"/>
            <a:ext cx="667512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>
                <a:solidFill>
                  <a:srgbClr val="33292E"/>
                </a:solidFill>
                <a:latin typeface="Karla"/>
              </a:rPr>
              <a:t>Somebody says your jumper looks like a bin bag. You say something back.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05840" y="2066544"/>
            <a:ext cx="31089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300" b="1">
                <a:solidFill>
                  <a:srgbClr val="B03E72"/>
                </a:solidFill>
                <a:latin typeface="Libre Caslon Display"/>
              </a:rPr>
              <a:t>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89888" y="2084832"/>
            <a:ext cx="667512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>
                <a:solidFill>
                  <a:srgbClr val="33292E"/>
                </a:solidFill>
                <a:latin typeface="Karla"/>
              </a:rPr>
              <a:t>Somebody does an impression of the way you run, to a group, in the changing rooms.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5840" y="2468880"/>
            <a:ext cx="31089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300" b="1">
                <a:solidFill>
                  <a:srgbClr val="B03E72"/>
                </a:solidFill>
                <a:latin typeface="Libre Caslon Display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89888" y="2487168"/>
            <a:ext cx="667512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>
                <a:solidFill>
                  <a:srgbClr val="33292E"/>
                </a:solidFill>
                <a:latin typeface="Karla"/>
              </a:rPr>
              <a:t>A group uses a nickname that the person made up for themselves.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05840" y="2871216"/>
            <a:ext cx="31089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300" b="1">
                <a:solidFill>
                  <a:srgbClr val="B03E72"/>
                </a:solidFill>
                <a:latin typeface="Libre Caslon Display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89888" y="2889504"/>
            <a:ext cx="667512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>
                <a:solidFill>
                  <a:srgbClr val="33292E"/>
                </a:solidFill>
                <a:latin typeface="Karla"/>
              </a:rPr>
              <a:t>Somebody says your jumper looks like a bin bag every morning for a week.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05840" y="3273552"/>
            <a:ext cx="31089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300" b="1">
                <a:solidFill>
                  <a:srgbClr val="B03E72"/>
                </a:solidFill>
                <a:latin typeface="Libre Caslon Display"/>
              </a:rPr>
              <a:t>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89888" y="3291840"/>
            <a:ext cx="667512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>
                <a:solidFill>
                  <a:srgbClr val="33292E"/>
                </a:solidFill>
                <a:latin typeface="Karla"/>
              </a:rPr>
              <a:t>A friend does an impression of the way you run, and you are both laughing.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05840" y="3675888"/>
            <a:ext cx="310896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300" b="1">
                <a:solidFill>
                  <a:srgbClr val="B03E72"/>
                </a:solidFill>
                <a:latin typeface="Libre Caslon Display"/>
              </a:rPr>
              <a:t>F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89888" y="3694176"/>
            <a:ext cx="667512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>
                <a:solidFill>
                  <a:srgbClr val="33292E"/>
                </a:solidFill>
                <a:latin typeface="Karla"/>
              </a:rPr>
              <a:t>A group uses a nickname that somebody else gave them in Year 7.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5800" y="4096512"/>
            <a:ext cx="777240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In pairs, four minutes: put each letter under joke, not a joke, or cannot tell.</a:t>
            </a:r>
          </a:p>
        </p:txBody>
      </p:sp>
      <p:pic>
        <p:nvPicPr>
          <p:cNvPr id="21" name="Picture 20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3 / 18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FEEDBACK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REVEAL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They were three pairs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72768"/>
            <a:ext cx="2432304" cy="2212848"/>
          </a:xfrm>
          <a:prstGeom prst="roundRect">
            <a:avLst>
              <a:gd name="adj" fmla="val 3719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307592" y="1755648"/>
            <a:ext cx="1188720" cy="329184"/>
          </a:xfrm>
          <a:prstGeom prst="roundRect">
            <a:avLst>
              <a:gd name="adj" fmla="val 50000"/>
            </a:avLst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307592" y="1819656"/>
            <a:ext cx="118872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100" b="1" spc="80">
                <a:solidFill>
                  <a:srgbClr val="FFFDF7"/>
                </a:solidFill>
                <a:latin typeface="Karla"/>
              </a:rPr>
              <a:t>A AND 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" y="2249424"/>
            <a:ext cx="2249424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B03E72"/>
                </a:solidFill>
                <a:latin typeface="Libre Caslon Display"/>
              </a:rPr>
              <a:t>Whether it stopped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3816" y="2670048"/>
            <a:ext cx="2176272" cy="1024127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One of them went both ways and ended there. The other one carried on all week.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355848" y="1572768"/>
            <a:ext cx="2432304" cy="2212848"/>
          </a:xfrm>
          <a:prstGeom prst="roundRect">
            <a:avLst>
              <a:gd name="adj" fmla="val 3719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3977639" y="1755648"/>
            <a:ext cx="1188720" cy="329184"/>
          </a:xfrm>
          <a:prstGeom prst="roundRect">
            <a:avLst>
              <a:gd name="adj" fmla="val 50000"/>
            </a:avLst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3977639" y="1819656"/>
            <a:ext cx="118872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100" b="1" spc="80">
                <a:solidFill>
                  <a:srgbClr val="FFFDF7"/>
                </a:solidFill>
                <a:latin typeface="Karla"/>
              </a:rPr>
              <a:t>B AND 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47288" y="2249424"/>
            <a:ext cx="2249424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B03E72"/>
                </a:solidFill>
                <a:latin typeface="Libre Caslon Display"/>
              </a:rPr>
              <a:t>Who was laughing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83864" y="2670048"/>
            <a:ext cx="2176272" cy="1024127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One of them has the person laughing too. The other has an audience, and they are not.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025896" y="1572768"/>
            <a:ext cx="2432304" cy="2212848"/>
          </a:xfrm>
          <a:prstGeom prst="roundRect">
            <a:avLst>
              <a:gd name="adj" fmla="val 3719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647688" y="1755648"/>
            <a:ext cx="1188720" cy="329184"/>
          </a:xfrm>
          <a:prstGeom prst="roundRect">
            <a:avLst>
              <a:gd name="adj" fmla="val 50000"/>
            </a:avLst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647688" y="1819656"/>
            <a:ext cx="118872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100" b="1" spc="80">
                <a:solidFill>
                  <a:srgbClr val="FFFDF7"/>
                </a:solidFill>
                <a:latin typeface="Karla"/>
              </a:rPr>
              <a:t>C AND F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17336" y="2249424"/>
            <a:ext cx="2249424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B03E72"/>
                </a:solidFill>
                <a:latin typeface="Libre Caslon Display"/>
              </a:rPr>
              <a:t>Whose it is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53912" y="2670048"/>
            <a:ext cx="2176272" cy="1024127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A nickname you made up for yourself is yours. One somebody else gave you three years ago is not.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800" y="3877056"/>
            <a:ext cx="7772400" cy="47548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The words hardly change inside a pair. Everything you sorted them by was somewhere else.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5800" y="4389120"/>
            <a:ext cx="77724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6167"/>
                </a:solidFill>
                <a:latin typeface="Karla"/>
              </a:rPr>
              <a:t>The line is almost never in the words.</a:t>
            </a:r>
          </a:p>
        </p:txBody>
      </p:sp>
      <p:pic>
        <p:nvPicPr>
          <p:cNvPr id="24" name="Picture 23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4 / 18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SO HERE IS THE TEST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TEACH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Four questions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81328"/>
            <a:ext cx="7772400" cy="566928"/>
          </a:xfrm>
          <a:prstGeom prst="roundRect">
            <a:avLst>
              <a:gd name="adj" fmla="val 14516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41832" y="1563624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41832" y="1664208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72768" y="1572768"/>
            <a:ext cx="6583680" cy="38404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350" b="1">
                <a:solidFill>
                  <a:srgbClr val="B03E72"/>
                </a:solidFill>
                <a:latin typeface="Libre Caslon Display"/>
              </a:rPr>
              <a:t>Is the person it is about laughing?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139696"/>
            <a:ext cx="7772400" cy="566928"/>
          </a:xfrm>
          <a:prstGeom prst="roundRect">
            <a:avLst>
              <a:gd name="adj" fmla="val 14516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41832" y="2221991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41832" y="2322575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72768" y="2231136"/>
            <a:ext cx="6583680" cy="38404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350" b="1">
                <a:solidFill>
                  <a:srgbClr val="B03E72"/>
                </a:solidFill>
                <a:latin typeface="Libre Caslon Display"/>
              </a:rPr>
              <a:t>Would you say it to them with nobody else there?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2798064"/>
            <a:ext cx="7772400" cy="566928"/>
          </a:xfrm>
          <a:prstGeom prst="roundRect">
            <a:avLst>
              <a:gd name="adj" fmla="val 14516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41832" y="2880360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41832" y="2980944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72768" y="2889504"/>
            <a:ext cx="6583680" cy="38404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350" b="1">
                <a:solidFill>
                  <a:srgbClr val="B03E72"/>
                </a:solidFill>
                <a:latin typeface="Libre Caslon Display"/>
              </a:rPr>
              <a:t>Could they say the same thing back to you?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3456432"/>
            <a:ext cx="7772400" cy="566928"/>
          </a:xfrm>
          <a:prstGeom prst="roundRect">
            <a:avLst>
              <a:gd name="adj" fmla="val 14516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Oval 19"/>
          <p:cNvSpPr/>
          <p:nvPr/>
        </p:nvSpPr>
        <p:spPr>
          <a:xfrm>
            <a:off x="941832" y="3538728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41832" y="3639312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72768" y="3547872"/>
            <a:ext cx="6583680" cy="384048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350" b="1">
                <a:solidFill>
                  <a:srgbClr val="B03E72"/>
                </a:solidFill>
                <a:latin typeface="Libre Caslon Display"/>
              </a:rPr>
              <a:t>Did it stop the first time they asked?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5800" y="4187952"/>
            <a:ext cx="777240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A joke passes all four. Anything that fails one is worth looking at again.</a:t>
            </a:r>
          </a:p>
        </p:txBody>
      </p:sp>
      <p:pic>
        <p:nvPicPr>
          <p:cNvPr id="24" name="Picture 23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5 / 18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THE SENTENCE ITSELF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TEACH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Two jobs at once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54480"/>
            <a:ext cx="3749039" cy="1920240"/>
          </a:xfrm>
          <a:prstGeom prst="roundRect">
            <a:avLst>
              <a:gd name="adj" fmla="val 4285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0120" y="1810512"/>
            <a:ext cx="3200399" cy="64008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700" b="0">
                <a:solidFill>
                  <a:srgbClr val="33292E"/>
                </a:solidFill>
                <a:latin typeface="Libre Caslon Display"/>
              </a:rPr>
              <a:t>I did not mean to hurt you.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0120" y="2615184"/>
            <a:ext cx="3200399" cy="6583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200" b="0">
                <a:solidFill>
                  <a:srgbClr val="6B6167"/>
                </a:solidFill>
                <a:latin typeface="Karla"/>
              </a:rPr>
              <a:t>Most of the time this half is true.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09159" y="1554480"/>
            <a:ext cx="3749039" cy="1920240"/>
          </a:xfrm>
          <a:prstGeom prst="roundRect">
            <a:avLst>
              <a:gd name="adj" fmla="val 4285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983479" y="1810512"/>
            <a:ext cx="3200399" cy="64008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700" b="0">
                <a:solidFill>
                  <a:srgbClr val="33292E"/>
                </a:solidFill>
                <a:latin typeface="Libre Caslon Display"/>
              </a:rPr>
              <a:t>Now stop talking about it.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83479" y="2615184"/>
            <a:ext cx="3200399" cy="6583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200" b="0">
                <a:solidFill>
                  <a:srgbClr val="6B6167"/>
                </a:solidFill>
                <a:latin typeface="Karla"/>
              </a:rPr>
              <a:t>This half tells the other person that the subject is closed.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5800" y="3675887"/>
            <a:ext cx="7772400" cy="47548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“It was just a joke” says both of these at once, and the second one is the one people hear.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5800" y="4206240"/>
            <a:ext cx="77724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6167"/>
                </a:solidFill>
                <a:latin typeface="Karla"/>
              </a:rPr>
              <a:t>On its own, the first half would be an apology.</a:t>
            </a:r>
          </a:p>
        </p:txBody>
      </p:sp>
      <p:pic>
        <p:nvPicPr>
          <p:cNvPr id="15" name="Picture 14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6 / 18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BEFORE THE ANSWER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PREDICT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What is always off limits?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81328"/>
            <a:ext cx="7772400" cy="877824"/>
          </a:xfrm>
          <a:prstGeom prst="roundRect">
            <a:avLst>
              <a:gd name="adj" fmla="val 9375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51560" y="1682496"/>
            <a:ext cx="7040880" cy="5486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1300" b="0">
                <a:solidFill>
                  <a:srgbClr val="6B6167"/>
                </a:solidFill>
                <a:latin typeface="Karla"/>
              </a:rPr>
              <a:t>Researchers asked 28 students aged eleven to fifteen where their own line was. Every group answered the same way first: it depends on the person.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542032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Oval 9"/>
          <p:cNvSpPr/>
          <p:nvPr/>
        </p:nvSpPr>
        <p:spPr>
          <a:xfrm>
            <a:off x="941832" y="2660903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41832" y="2761487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72768" y="2633472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350" b="1">
                <a:solidFill>
                  <a:srgbClr val="B03E72"/>
                </a:solidFill>
                <a:latin typeface="Libre Caslon Display"/>
              </a:rPr>
              <a:t>Write down three subjects that are off limits whoever is saying them.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3291839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941832" y="3410711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41832" y="3511295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72768" y="3383279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350" b="1">
                <a:solidFill>
                  <a:srgbClr val="B03E72"/>
                </a:solidFill>
                <a:latin typeface="Libre Caslon Display"/>
              </a:rPr>
              <a:t>Then one subject that depends on who is saying it.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224528"/>
            <a:ext cx="77724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Two minutes, in pairs.</a:t>
            </a:r>
          </a:p>
        </p:txBody>
      </p:sp>
      <p:pic>
        <p:nvPicPr>
          <p:cNvPr id="18" name="Picture 17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7 / 18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THE ANSWER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REVEAL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What they named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81328"/>
            <a:ext cx="7772400" cy="1975104"/>
          </a:xfrm>
          <a:prstGeom prst="roundRect">
            <a:avLst>
              <a:gd name="adj" fmla="val 4166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97280" y="1600200"/>
            <a:ext cx="6949440" cy="173736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45000"/>
              </a:lnSpc>
            </a:pPr>
            <a:r>
              <a:rPr sz="1900" b="0">
                <a:solidFill>
                  <a:srgbClr val="33292E"/>
                </a:solidFill>
                <a:latin typeface="Libre Caslon Display"/>
              </a:rPr>
              <a:t>Somebody’s family</a:t>
            </a:r>
            <a:br/>
            <a:r>
              <a:rPr sz="1900" b="0">
                <a:solidFill>
                  <a:srgbClr val="33292E"/>
                </a:solidFill>
                <a:latin typeface="Libre Caslon Display"/>
              </a:rPr>
              <a:t>The way somebody looks</a:t>
            </a:r>
            <a:br/>
            <a:r>
              <a:rPr sz="1900" b="0">
                <a:solidFill>
                  <a:srgbClr val="33292E"/>
                </a:solidFill>
                <a:latin typeface="Libre Caslon Display"/>
              </a:rPr>
              <a:t>Somebody who has died</a:t>
            </a:r>
            <a:br/>
            <a:r>
              <a:rPr sz="1900" b="0">
                <a:solidFill>
                  <a:srgbClr val="33292E"/>
                </a:solidFill>
                <a:latin typeface="Libre Caslon Display"/>
              </a:rPr>
              <a:t>Anything racist or homophobic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3584448"/>
            <a:ext cx="7772400" cy="47548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Your list is probably close. Everybody says the line is personal, then draws it in the same place.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5800" y="4096512"/>
            <a:ext cx="7772400" cy="47548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6167"/>
                </a:solidFill>
                <a:latin typeface="Karla"/>
              </a:rPr>
              <a:t>Steer and others, 2020, two secondary schools in the Midlands. Worth arguing with if your list was different.</a:t>
            </a:r>
          </a:p>
        </p:txBody>
      </p:sp>
      <p:pic>
        <p:nvPicPr>
          <p:cNvPr id="11" name="Picture 10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8 / 18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WATCH THIS FIRST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Two ways of answering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54480"/>
            <a:ext cx="3749039" cy="2011680"/>
          </a:xfrm>
          <a:prstGeom prst="roundRect">
            <a:avLst>
              <a:gd name="adj" fmla="val 409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05256" y="1773936"/>
            <a:ext cx="3310127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600" b="1">
                <a:solidFill>
                  <a:srgbClr val="B03E72"/>
                </a:solidFill>
                <a:latin typeface="Libre Caslon Display"/>
              </a:rPr>
              <a:t>This one works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05256" y="2212848"/>
            <a:ext cx="3310127" cy="6949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500" b="0">
                <a:solidFill>
                  <a:srgbClr val="33292E"/>
                </a:solidFill>
                <a:latin typeface="Libre Caslon Display"/>
              </a:rPr>
              <a:t>“That came out worse than I meant it to. Sorry.”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5256" y="2999232"/>
            <a:ext cx="3310127" cy="51206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200" b="0">
                <a:solidFill>
                  <a:srgbClr val="6B6167"/>
                </a:solidFill>
                <a:latin typeface="Karla"/>
              </a:rPr>
              <a:t>The other person can accept it and put it down. Nothing is owed.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09159" y="1554480"/>
            <a:ext cx="3749039" cy="2011680"/>
          </a:xfrm>
          <a:prstGeom prst="roundRect">
            <a:avLst>
              <a:gd name="adj" fmla="val 409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928616" y="1773936"/>
            <a:ext cx="3310127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600" b="1">
                <a:solidFill>
                  <a:srgbClr val="B03E72"/>
                </a:solidFill>
                <a:latin typeface="Libre Caslon Display"/>
              </a:rPr>
              <a:t>This one backfires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28616" y="2212848"/>
            <a:ext cx="3310127" cy="6949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500" b="0">
                <a:solidFill>
                  <a:srgbClr val="33292E"/>
                </a:solidFill>
                <a:latin typeface="Libre Caslon Display"/>
              </a:rPr>
              <a:t>“It was just a joke.”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28616" y="2999232"/>
            <a:ext cx="3310127" cy="51206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200" b="0">
                <a:solidFill>
                  <a:srgbClr val="6B6167"/>
                </a:solidFill>
                <a:latin typeface="Karla"/>
              </a:rPr>
              <a:t>The other person has to agree it was funny or make a scene.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5800" y="3675887"/>
            <a:ext cx="7772400" cy="47548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Both of them mean the same thing. Only one of them lets the other person put it down.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5800" y="4187952"/>
            <a:ext cx="7772400" cy="47548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6167"/>
                </a:solidFill>
                <a:latin typeface="Karla"/>
              </a:rPr>
              <a:t>You are not admitting you meant it. You are saying you would rather not have said it.</a:t>
            </a:r>
          </a:p>
        </p:txBody>
      </p:sp>
      <p:pic>
        <p:nvPicPr>
          <p:cNvPr id="17" name="Picture 16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9 / 18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IF YOU SAID 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TEACH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Three that work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09344"/>
            <a:ext cx="2432304" cy="2377440"/>
          </a:xfrm>
          <a:prstGeom prst="roundRect">
            <a:avLst>
              <a:gd name="adj" fmla="val 3461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572768" y="1755648"/>
            <a:ext cx="658368" cy="658368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85800" y="1874519"/>
            <a:ext cx="2432304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800" b="1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8952" y="2542032"/>
            <a:ext cx="2286000" cy="7315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</a:pPr>
            <a:r>
              <a:rPr sz="1300" b="1">
                <a:solidFill>
                  <a:srgbClr val="B03E72"/>
                </a:solidFill>
                <a:latin typeface="Libre Caslon Display"/>
              </a:rPr>
              <a:t>“That came out worse than I meant it to. Sorry.”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5528" y="3291840"/>
            <a:ext cx="2212848" cy="62179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It keeps the true half of the sentence and drops the half that ends the conversation.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355848" y="1609344"/>
            <a:ext cx="2432304" cy="2377440"/>
          </a:xfrm>
          <a:prstGeom prst="roundRect">
            <a:avLst>
              <a:gd name="adj" fmla="val 3461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4242816" y="1755648"/>
            <a:ext cx="658368" cy="658368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3355848" y="1874519"/>
            <a:ext cx="2432304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800" b="1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29000" y="2542032"/>
            <a:ext cx="2286000" cy="7315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</a:pPr>
            <a:r>
              <a:rPr sz="1300" b="1">
                <a:solidFill>
                  <a:srgbClr val="B03E72"/>
                </a:solidFill>
                <a:latin typeface="Libre Caslon Display"/>
              </a:rPr>
              <a:t>“Fair enough, I will leave it.”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65576" y="3291840"/>
            <a:ext cx="2212848" cy="62179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Nobody has to admit anything, which is why it usually works in front of other people.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025896" y="1609344"/>
            <a:ext cx="2432304" cy="2377440"/>
          </a:xfrm>
          <a:prstGeom prst="roundRect">
            <a:avLst>
              <a:gd name="adj" fmla="val 3461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6912864" y="1755648"/>
            <a:ext cx="658368" cy="658368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025896" y="1874519"/>
            <a:ext cx="2432304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800" b="1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99048" y="2542032"/>
            <a:ext cx="2286000" cy="7315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</a:pPr>
            <a:r>
              <a:rPr sz="1300" b="1">
                <a:solidFill>
                  <a:srgbClr val="B03E72"/>
                </a:solidFill>
                <a:latin typeface="Libre Caslon Display"/>
              </a:rPr>
              <a:t>“You are right. I will stop.”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35624" y="3291840"/>
            <a:ext cx="2212848" cy="62179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It answers the only question that matters at the time, which is whether it carries on.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800" y="4114800"/>
            <a:ext cx="777240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6167"/>
                </a:solidFill>
                <a:latin typeface="Karla"/>
              </a:rPr>
              <a:t>None of them is a speech, and none of them needs anybody else to be listening.</a:t>
            </a:r>
          </a:p>
        </p:txBody>
      </p:sp>
      <p:pic>
        <p:nvPicPr>
          <p:cNvPr id="23" name="Picture 22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10 / 18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THE OTHER SIDE OF 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TEACH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When it is about you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09344"/>
            <a:ext cx="2432304" cy="2377440"/>
          </a:xfrm>
          <a:prstGeom prst="roundRect">
            <a:avLst>
              <a:gd name="adj" fmla="val 3461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572768" y="1755648"/>
            <a:ext cx="658368" cy="658368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85800" y="1874519"/>
            <a:ext cx="2432304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800" b="1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8952" y="2542032"/>
            <a:ext cx="2286000" cy="7315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</a:pPr>
            <a:r>
              <a:rPr sz="1300" b="1">
                <a:solidFill>
                  <a:srgbClr val="B03E72"/>
                </a:solidFill>
                <a:latin typeface="Libre Caslon Display"/>
              </a:rPr>
              <a:t>“I know you did not mean it, but I do not like it.”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5528" y="3291840"/>
            <a:ext cx="2212848" cy="62179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It gives them the true half back, and it is the sentence that makes question four possible.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355848" y="1609344"/>
            <a:ext cx="2432304" cy="2377440"/>
          </a:xfrm>
          <a:prstGeom prst="roundRect">
            <a:avLst>
              <a:gd name="adj" fmla="val 3461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4242816" y="1755648"/>
            <a:ext cx="658368" cy="658368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3355848" y="1874519"/>
            <a:ext cx="2432304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800" b="1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29000" y="2542032"/>
            <a:ext cx="2286000" cy="7315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</a:pPr>
            <a:r>
              <a:rPr sz="1300" b="1">
                <a:solidFill>
                  <a:srgbClr val="B03E72"/>
                </a:solidFill>
                <a:latin typeface="Libre Caslon Display"/>
              </a:rPr>
              <a:t>“Leave it, yeah?”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65576" y="3291840"/>
            <a:ext cx="2212848" cy="62179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Short, no scene, and most people stop.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025896" y="1609344"/>
            <a:ext cx="2432304" cy="2377440"/>
          </a:xfrm>
          <a:prstGeom prst="roundRect">
            <a:avLst>
              <a:gd name="adj" fmla="val 3461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6912864" y="1755648"/>
            <a:ext cx="658368" cy="658368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025896" y="1874519"/>
            <a:ext cx="2432304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800" b="1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99048" y="2542032"/>
            <a:ext cx="2286000" cy="7315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</a:pPr>
            <a:r>
              <a:rPr sz="1300" b="1">
                <a:solidFill>
                  <a:srgbClr val="B03E72"/>
                </a:solidFill>
                <a:latin typeface="Libre Caslon Display"/>
              </a:rPr>
              <a:t>Say it later, on their own.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35624" y="3291840"/>
            <a:ext cx="2212848" cy="62179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</a:pPr>
            <a:r>
              <a:rPr sz="1050" b="0">
                <a:solidFill>
                  <a:srgbClr val="6B6167"/>
                </a:solidFill>
                <a:latin typeface="Karla"/>
              </a:rPr>
              <a:t>Away from the audience it is a different conversation, and it usually goes better.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800" y="4114800"/>
            <a:ext cx="777240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Question four only works if somebody asks, and these are the ways of asking.</a:t>
            </a:r>
          </a:p>
        </p:txBody>
      </p:sp>
      <p:pic>
        <p:nvPicPr>
          <p:cNvPr id="23" name="Picture 22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11 / 18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NOW ONE OUT LOUD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TOGETHER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Try it on this one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81328"/>
            <a:ext cx="7772400" cy="603504"/>
          </a:xfrm>
          <a:prstGeom prst="roundRect">
            <a:avLst>
              <a:gd name="adj" fmla="val 13636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51560" y="1645920"/>
            <a:ext cx="7040880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300" b="0">
                <a:solidFill>
                  <a:srgbClr val="33292E"/>
                </a:solidFill>
                <a:latin typeface="Libre Caslon Display"/>
              </a:rPr>
              <a:t>Somebody reads a mistake out of a classmate’s book to the table, and the table laughs.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249424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Oval 9"/>
          <p:cNvSpPr/>
          <p:nvPr/>
        </p:nvSpPr>
        <p:spPr>
          <a:xfrm>
            <a:off x="941832" y="2368296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41832" y="2468879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72768" y="2340864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B03E72"/>
                </a:solidFill>
                <a:latin typeface="Libre Caslon Display"/>
              </a:rPr>
              <a:t>Which of the four questions does it fail?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2962656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941832" y="3081528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41832" y="3182112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72768" y="3054096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B03E72"/>
                </a:solidFill>
                <a:latin typeface="Libre Caslon Display"/>
              </a:rPr>
              <a:t>What should the person who read it out say?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3675887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41832" y="3794759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41832" y="3895344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72768" y="3767327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B03E72"/>
                </a:solidFill>
                <a:latin typeface="Libre Caslon Display"/>
              </a:rPr>
              <a:t>What could the person it was about say?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5800" y="4407408"/>
            <a:ext cx="777240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Say it out loud. Two or three go on the board.</a:t>
            </a:r>
          </a:p>
        </p:txBody>
      </p:sp>
      <p:pic>
        <p:nvPicPr>
          <p:cNvPr id="22" name="Picture 21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12 / 18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TWELVE MINUTES, IN PAIRS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498079" y="530352"/>
            <a:ext cx="960119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498079" y="594360"/>
            <a:ext cx="960119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YOUR TURN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What would you say?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37360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41832" y="1856231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41832" y="1956815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72768" y="1828800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B03E72"/>
                </a:solidFill>
                <a:latin typeface="Libre Caslon Display"/>
              </a:rPr>
              <a:t>Take one moment card between two.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487168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41832" y="2606039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41832" y="2706623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72768" y="2578608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B03E72"/>
                </a:solidFill>
                <a:latin typeface="Libre Caslon Display"/>
              </a:rPr>
              <a:t>Write which question it fails, and the words for both people.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236976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41832" y="3355848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41832" y="3456432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72768" y="3328416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B03E72"/>
                </a:solidFill>
                <a:latin typeface="Libre Caslon Display"/>
              </a:rPr>
              <a:t>Say them to each other. If you would not say it out loud, change it.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114800"/>
            <a:ext cx="777240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Real words, not the ones that sound good. Nobody is marking you on being nice.</a:t>
            </a:r>
          </a:p>
        </p:txBody>
      </p:sp>
      <p:pic>
        <p:nvPicPr>
          <p:cNvPr id="20" name="Picture 19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13 / 18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SWAP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MARK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Mark somebody else’s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37360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41832" y="1856231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41832" y="1956815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72768" y="1828800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B03E72"/>
                </a:solidFill>
                <a:latin typeface="Libre Caslon Display"/>
              </a:rPr>
              <a:t>Could somebody actually say it out loud in this school?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487168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41832" y="2606039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41832" y="2706623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72768" y="2578608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B03E72"/>
                </a:solidFill>
                <a:latin typeface="Libre Caslon Display"/>
              </a:rPr>
              <a:t>Does it avoid putting anybody on trial?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236976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41832" y="3355848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41832" y="3456432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72768" y="3328416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B03E72"/>
                </a:solidFill>
                <a:latin typeface="Libre Caslon Display"/>
              </a:rPr>
              <a:t>Does it let both people out of it?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114800"/>
            <a:ext cx="7772400" cy="47548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Move your sheet two tables along. Tick what it passes, then write one change that would get it said.</a:t>
            </a:r>
          </a:p>
        </p:txBody>
      </p:sp>
      <p:pic>
        <p:nvPicPr>
          <p:cNvPr id="20" name="Picture 19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14 / 18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NO RIGHT ANSWER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ARGUE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A joke, and still wrong?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45920"/>
            <a:ext cx="7772400" cy="1645920"/>
          </a:xfrm>
          <a:prstGeom prst="roundRect">
            <a:avLst>
              <a:gd name="adj" fmla="val 5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188720" y="1975104"/>
            <a:ext cx="6766560" cy="109728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45000"/>
              </a:lnSpc>
            </a:pPr>
            <a:r>
              <a:rPr sz="1700" b="0">
                <a:solidFill>
                  <a:srgbClr val="33292E"/>
                </a:solidFill>
                <a:latin typeface="Libre Caslon Display"/>
              </a:rPr>
              <a:t>They meant it kindly.</a:t>
            </a:r>
            <a:br/>
            <a:r>
              <a:rPr sz="1700" b="0">
                <a:solidFill>
                  <a:srgbClr val="33292E"/>
                </a:solidFill>
                <a:latin typeface="Libre Caslon Display"/>
              </a:rPr>
              <a:t>Everybody laughed, including the person it was about.</a:t>
            </a:r>
            <a:br/>
            <a:r>
              <a:rPr sz="1700" b="0">
                <a:solidFill>
                  <a:srgbClr val="33292E"/>
                </a:solidFill>
                <a:latin typeface="Libre Caslon Display"/>
              </a:rPr>
              <a:t>They went home and it stayed with them all evening.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3657600"/>
            <a:ext cx="777240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0">
                <a:solidFill>
                  <a:srgbClr val="6B6167"/>
                </a:solidFill>
                <a:latin typeface="Karla"/>
              </a:rPr>
              <a:t>Was it a joke? Both answers can be argued. Four minutes, and see where your form lands.</a:t>
            </a:r>
          </a:p>
        </p:txBody>
      </p:sp>
      <p:pic>
        <p:nvPicPr>
          <p:cNvPr id="10" name="Picture 9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15 / 18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LAST THREE MINUTES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WRITE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Two questions, for you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874519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41832" y="1993391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41832" y="2093975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72768" y="1965960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B03E72"/>
                </a:solidFill>
                <a:latin typeface="Libre Caslon Display"/>
              </a:rPr>
              <a:t>Which of the four questions do you forget most often?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660903"/>
            <a:ext cx="7772400" cy="640080"/>
          </a:xfrm>
          <a:prstGeom prst="roundRect">
            <a:avLst>
              <a:gd name="adj" fmla="val 12857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41832" y="2779775"/>
            <a:ext cx="402336" cy="402336"/>
          </a:xfrm>
          <a:prstGeom prst="ellipse">
            <a:avLst/>
          </a:prstGeom>
          <a:solidFill>
            <a:srgbClr val="B03E7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41832" y="2880359"/>
            <a:ext cx="402336" cy="40233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1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72768" y="2752344"/>
            <a:ext cx="6583680" cy="457199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B03E72"/>
                </a:solidFill>
                <a:latin typeface="Libre Caslon Display"/>
              </a:rPr>
              <a:t>What will you say this week instead of that sentence?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5800" y="3931920"/>
            <a:ext cx="7772400" cy="31089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300" b="1">
                <a:solidFill>
                  <a:srgbClr val="B03E72"/>
                </a:solidFill>
                <a:latin typeface="Karla"/>
              </a:rPr>
              <a:t>This is not collected and it is not read out. Fold it, keep it, or bin it on the way out.</a:t>
            </a:r>
          </a:p>
        </p:txBody>
      </p:sp>
      <p:pic>
        <p:nvPicPr>
          <p:cNvPr id="16" name="Picture 15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16 / 18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1783080"/>
            <a:ext cx="7772400" cy="64008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3400" b="1">
                <a:solidFill>
                  <a:srgbClr val="B03E72"/>
                </a:solidFill>
                <a:latin typeface="Libre Caslon Display"/>
              </a:rPr>
              <a:t>Everybody gets one wrong</a:t>
            </a:r>
          </a:p>
        </p:txBody>
      </p:sp>
      <p:sp>
        <p:nvSpPr>
          <p:cNvPr id="4" name="Rectangle 3"/>
          <p:cNvSpPr/>
          <p:nvPr/>
        </p:nvSpPr>
        <p:spPr>
          <a:xfrm>
            <a:off x="4069080" y="2788920"/>
            <a:ext cx="1005840" cy="18288"/>
          </a:xfrm>
          <a:prstGeom prst="rect">
            <a:avLst/>
          </a:prstGeom>
          <a:solidFill>
            <a:srgbClr val="B151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31520" y="3017520"/>
            <a:ext cx="7680960" cy="7315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sz="1600" b="0">
                <a:solidFill>
                  <a:srgbClr val="6B6167"/>
                </a:solidFill>
                <a:latin typeface="Karla"/>
              </a:rPr>
              <a:t>What people remember is the sentence you said afterwards.</a:t>
            </a:r>
          </a:p>
        </p:txBody>
      </p:sp>
      <p:pic>
        <p:nvPicPr>
          <p:cNvPr id="6" name="Picture 5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17 / 18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 spc="160">
                <a:solidFill>
                  <a:srgbClr val="B1517B"/>
                </a:solidFill>
                <a:latin typeface="Karla"/>
              </a:rPr>
              <a:t>FOR THE TEACHER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43800" y="530352"/>
            <a:ext cx="914400" cy="347472"/>
          </a:xfrm>
          <a:prstGeom prst="roundRect">
            <a:avLst>
              <a:gd name="adj" fmla="val 50000"/>
            </a:avLst>
          </a:prstGeom>
          <a:solidFill>
            <a:srgbClr val="FBED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543800" y="594360"/>
            <a:ext cx="914400" cy="23774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00" b="1" spc="100">
                <a:solidFill>
                  <a:srgbClr val="B03E72"/>
                </a:solidFill>
                <a:latin typeface="Karla"/>
              </a:rPr>
              <a:t>SOURCES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3100" b="1">
                <a:solidFill>
                  <a:srgbClr val="33292E"/>
                </a:solidFill>
                <a:latin typeface="Libre Caslon Display"/>
              </a:rPr>
              <a:t>Where these came from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54480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>
                <a:solidFill>
                  <a:srgbClr val="B03E72"/>
                </a:solidFill>
                <a:latin typeface="Karla"/>
              </a:rPr>
              <a:t>Steer, O., Betts, L. R., Baguley, T. and Binder, J. F. (2020).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1792224"/>
            <a:ext cx="7772400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6B6167"/>
                </a:solidFill>
                <a:latin typeface="Karla"/>
              </a:rPr>
              <a:t>“I feel like everyone does it”: adolescents’ perceptions and awareness of the association between humour, banter, and cyberbullying. Computers in Human Behavior, 108, 106297.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2231136"/>
            <a:ext cx="7772400" cy="58521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6B6167"/>
                </a:solidFill>
                <a:latin typeface="Karla"/>
              </a:rPr>
              <a:t>Focus groups with 28 students aged eleven to fifteen at two secondary schools in the English Midlands. They described a line of acceptability that depends on friendship, trust and who is watching rather than on the words used, and they named much the same subjects as being over it.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5800" y="2980944"/>
            <a:ext cx="77724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1">
                <a:solidFill>
                  <a:srgbClr val="B03E72"/>
                </a:solidFill>
                <a:latin typeface="Karla"/>
              </a:rPr>
              <a:t>Anti-Bullying Alliance and Nottingham Trent University (2023).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5800" y="3218687"/>
            <a:ext cx="7772400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6B6167"/>
                </a:solidFill>
                <a:latin typeface="Karla"/>
              </a:rPr>
              <a:t>Banter or Bullying? Navigating the line of acceptability.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800" y="3657600"/>
            <a:ext cx="7772400" cy="58521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6B6167"/>
                </a:solidFill>
                <a:latin typeface="Karla"/>
              </a:rPr>
              <a:t>A toolkit for schools, built on a survey of 884 teachers. Nineteen per cent said they felt equipped to deal with banter, against thirty-seven per cent for bullying, and eighty-four per cent had had no training on it at all.</a:t>
            </a:r>
          </a:p>
        </p:txBody>
      </p:sp>
      <p:pic>
        <p:nvPicPr>
          <p:cNvPr id="13" name="Picture 12" descr="logo-mar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09160"/>
            <a:ext cx="155448" cy="1828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3504" y="4709160"/>
            <a:ext cx="2194560" cy="21031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850" b="0">
                <a:solidFill>
                  <a:srgbClr val="A79EA2"/>
                </a:solidFill>
                <a:latin typeface="Karla"/>
              </a:rPr>
              <a:t>The Pastoral Guide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80960" y="4727448"/>
            <a:ext cx="1078992" cy="219456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r"/>
            <a:r>
              <a:rPr sz="850" b="0">
                <a:solidFill>
                  <a:srgbClr val="A79EA2"/>
                </a:solidFill>
                <a:latin typeface="Karla"/>
              </a:rPr>
              <a:t>18 / 18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