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</p:sldIdLst>
  <p:sldSz cx="9144000" cy="51435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Relationship Id="rId18" Type="http://schemas.openxmlformats.org/officeDocument/2006/relationships/slide" Target="slides/slide12.xml"/><Relationship Id="rId19" Type="http://schemas.openxmlformats.org/officeDocument/2006/relationships/slide" Target="slides/slide13.xml"/><Relationship Id="rId20" Type="http://schemas.openxmlformats.org/officeDocument/2006/relationships/slide" Target="slides/slide14.xml"/><Relationship Id="rId21" Type="http://schemas.openxmlformats.org/officeDocument/2006/relationships/slide" Target="slides/slide15.xml"/><Relationship Id="rId22" Type="http://schemas.openxmlformats.org/officeDocument/2006/relationships/slide" Target="slides/slide16.xml"/><Relationship Id="rId23" Type="http://schemas.openxmlformats.org/officeDocument/2006/relationships/slide" Target="slides/slide17.xml"/><Relationship Id="rId24" Type="http://schemas.openxmlformats.org/officeDocument/2006/relationships/slide" Target="slides/slide18.xml"/><Relationship Id="rId25" Type="http://schemas.openxmlformats.org/officeDocument/2006/relationships/slide" Target="slides/slide19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5" Type="http://schemas.openxmlformats.org/officeDocument/2006/relationships/image" Target="../media/image1.png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Relationship Id="rId3" Type="http://schemas.openxmlformats.org/officeDocument/2006/relationships/image" Target="../media/image1.png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1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1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1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1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1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0E4F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3" name="Picture 2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07739" y="566928"/>
            <a:ext cx="728520" cy="84124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8640" y="1572768"/>
            <a:ext cx="8046720" cy="3657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150" b="1" i="0" spc="220">
                <a:solidFill>
                  <a:srgbClr val="502961"/>
                </a:solidFill>
                <a:latin typeface="Karla"/>
              </a:rPr>
              <a:t>MOVEMENT AND MENTAL HEALTH  ·  LESSON 2 OF 3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65760" y="1956816"/>
            <a:ext cx="8412480" cy="78638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04000"/>
              </a:lnSpc>
              <a:spcAft>
                <a:spcPts val="0"/>
              </a:spcAft>
            </a:pPr>
            <a:r>
              <a:rPr sz="3400" b="1" i="0">
                <a:solidFill>
                  <a:srgbClr val="502961"/>
                </a:solidFill>
                <a:latin typeface="Libre Caslon Display"/>
              </a:rPr>
              <a:t>Test it on this room</a:t>
            </a:r>
          </a:p>
        </p:txBody>
      </p:sp>
      <p:sp>
        <p:nvSpPr>
          <p:cNvPr id="6" name="Rectangle 5"/>
          <p:cNvSpPr/>
          <p:nvPr/>
        </p:nvSpPr>
        <p:spPr>
          <a:xfrm>
            <a:off x="4069080" y="2962656"/>
            <a:ext cx="1005840" cy="18288"/>
          </a:xfrm>
          <a:prstGeom prst="rect">
            <a:avLst/>
          </a:prstGeom>
          <a:solidFill>
            <a:srgbClr val="A979B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731520" y="3163824"/>
            <a:ext cx="7680960" cy="4572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32000"/>
              </a:lnSpc>
              <a:spcAft>
                <a:spcPts val="0"/>
              </a:spcAft>
            </a:pPr>
            <a:r>
              <a:rPr sz="1500" b="0" i="0">
                <a:solidFill>
                  <a:srgbClr val="635C6B"/>
                </a:solidFill>
                <a:latin typeface="Karla"/>
              </a:rPr>
              <a:t>You wrote a prediction last week.</a:t>
            </a:r>
            <a:br/>
            <a:r>
              <a:rPr sz="1500" b="0" i="0">
                <a:solidFill>
                  <a:srgbClr val="635C6B"/>
                </a:solidFill>
                <a:latin typeface="Karla"/>
              </a:rPr>
              <a:t>Now thirty of you find out how close it was.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31520" y="3913632"/>
            <a:ext cx="7680960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150" b="0" i="1">
                <a:solidFill>
                  <a:srgbClr val="9C95A3"/>
                </a:solidFill>
                <a:latin typeface="Karla"/>
              </a:rPr>
              <a:t>Healthy Body, Healthy Mind</a:t>
            </a:r>
          </a:p>
        </p:txBody>
      </p:sp>
      <p:pic>
        <p:nvPicPr>
          <p:cNvPr id="9" name="Picture 8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9C95A3"/>
                </a:solidFill>
                <a:latin typeface="Karla"/>
              </a:rPr>
              <a:t>The Pastoral Guide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9C95A3"/>
                </a:solidFill>
                <a:latin typeface="Karla"/>
              </a:rPr>
              <a:t>1 / 19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ounded Rectangle 2"/>
          <p:cNvSpPr/>
          <p:nvPr/>
        </p:nvSpPr>
        <p:spPr>
          <a:xfrm>
            <a:off x="5852160" y="530352"/>
            <a:ext cx="2606040" cy="347472"/>
          </a:xfrm>
          <a:prstGeom prst="roundRect">
            <a:avLst>
              <a:gd name="adj" fmla="val 50000"/>
            </a:avLst>
          </a:prstGeom>
          <a:solidFill>
            <a:srgbClr val="F0E4F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5852160" y="589788"/>
            <a:ext cx="260604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502961"/>
                </a:solidFill>
                <a:latin typeface="Karla"/>
              </a:rPr>
              <a:t>TEACHER SLIDE  ·  SKIP IT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502961"/>
                </a:solidFill>
                <a:latin typeface="Karla"/>
              </a:rPr>
              <a:t>BEFORE THEY COME IN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41248"/>
            <a:ext cx="6309360" cy="56692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0"/>
              </a:spcAft>
            </a:pPr>
            <a:r>
              <a:rPr sz="3100" b="1" i="0">
                <a:solidFill>
                  <a:srgbClr val="2F2A36"/>
                </a:solidFill>
                <a:latin typeface="Libre Caslon Display"/>
              </a:rPr>
              <a:t>Four things to set up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85800" y="1554480"/>
            <a:ext cx="7772400" cy="640080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D8BCE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Oval 7"/>
          <p:cNvSpPr/>
          <p:nvPr/>
        </p:nvSpPr>
        <p:spPr>
          <a:xfrm>
            <a:off x="923544" y="1664207"/>
            <a:ext cx="420624" cy="420624"/>
          </a:xfrm>
          <a:prstGeom prst="ellipse">
            <a:avLst/>
          </a:prstGeom>
          <a:solidFill>
            <a:srgbClr val="50296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923544" y="1728216"/>
            <a:ext cx="420624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200" b="1" i="0">
                <a:solidFill>
                  <a:srgbClr val="FFFDF7"/>
                </a:solidFill>
                <a:latin typeface="Libre Caslon Display"/>
              </a:rPr>
              <a:t>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554480" y="1645920"/>
            <a:ext cx="2651760" cy="45720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300" b="1" i="0">
                <a:solidFill>
                  <a:srgbClr val="502961"/>
                </a:solidFill>
                <a:latin typeface="Libre Caslon Display"/>
              </a:rPr>
              <a:t>Space by the chairs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206240" y="1645920"/>
            <a:ext cx="4389120" cy="45720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2000"/>
              </a:lnSpc>
              <a:spcAft>
                <a:spcPts val="0"/>
              </a:spcAft>
            </a:pPr>
            <a:r>
              <a:rPr sz="1050" b="0" i="0">
                <a:solidFill>
                  <a:srgbClr val="635C6B"/>
                </a:solidFill>
                <a:latin typeface="Karla"/>
              </a:rPr>
              <a:t>Bags under desks, chairs pushed in. Nobody needs more than a step in any direction.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685800" y="2249424"/>
            <a:ext cx="7772400" cy="640080"/>
          </a:xfrm>
          <a:prstGeom prst="roundRect">
            <a:avLst>
              <a:gd name="adj" fmla="val 6000"/>
            </a:avLst>
          </a:prstGeom>
          <a:solidFill>
            <a:srgbClr val="F0E4F5"/>
          </a:solidFill>
          <a:ln w="12700">
            <a:solidFill>
              <a:srgbClr val="D8BCE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Oval 12"/>
          <p:cNvSpPr/>
          <p:nvPr/>
        </p:nvSpPr>
        <p:spPr>
          <a:xfrm>
            <a:off x="923544" y="2359152"/>
            <a:ext cx="420624" cy="420624"/>
          </a:xfrm>
          <a:prstGeom prst="ellipse">
            <a:avLst/>
          </a:prstGeom>
          <a:solidFill>
            <a:srgbClr val="50296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923544" y="2423160"/>
            <a:ext cx="420624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200" b="1" i="0">
                <a:solidFill>
                  <a:srgbClr val="FFFDF7"/>
                </a:solidFill>
                <a:latin typeface="Libre Caslon Display"/>
              </a:rPr>
              <a:t>2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554480" y="2340864"/>
            <a:ext cx="2651760" cy="45720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300" b="1" i="0">
                <a:solidFill>
                  <a:srgbClr val="502961"/>
                </a:solidFill>
                <a:latin typeface="Libre Caslon Display"/>
              </a:rPr>
              <a:t>Last week’s sheets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206240" y="2340864"/>
            <a:ext cx="4389120" cy="45720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2000"/>
              </a:lnSpc>
              <a:spcAft>
                <a:spcPts val="0"/>
              </a:spcAft>
            </a:pPr>
            <a:r>
              <a:rPr sz="1050" b="0" i="0">
                <a:solidFill>
                  <a:srgbClr val="635C6B"/>
                </a:solidFill>
                <a:latin typeface="Karla"/>
              </a:rPr>
              <a:t>Spares on page 3 of the pack. Without a prediction there is nothing to test.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685800" y="2944368"/>
            <a:ext cx="7772400" cy="640080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D8BCE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Oval 17"/>
          <p:cNvSpPr/>
          <p:nvPr/>
        </p:nvSpPr>
        <p:spPr>
          <a:xfrm>
            <a:off x="923544" y="3054096"/>
            <a:ext cx="420624" cy="420624"/>
          </a:xfrm>
          <a:prstGeom prst="ellipse">
            <a:avLst/>
          </a:prstGeom>
          <a:solidFill>
            <a:srgbClr val="50296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923544" y="3118103"/>
            <a:ext cx="420624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200" b="1" i="0">
                <a:solidFill>
                  <a:srgbClr val="FFFDF7"/>
                </a:solidFill>
                <a:latin typeface="Libre Caslon Display"/>
              </a:rPr>
              <a:t>3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554480" y="3035808"/>
            <a:ext cx="2651760" cy="45720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300" b="1" i="0">
                <a:solidFill>
                  <a:srgbClr val="502961"/>
                </a:solidFill>
                <a:latin typeface="Libre Caslon Display"/>
              </a:rPr>
              <a:t>Two columns on the board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206240" y="3035808"/>
            <a:ext cx="4389120" cy="45720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2000"/>
              </a:lnSpc>
              <a:spcAft>
                <a:spcPts val="0"/>
              </a:spcAft>
            </a:pPr>
            <a:r>
              <a:rPr sz="1050" b="0" i="0">
                <a:solidFill>
                  <a:srgbClr val="635C6B"/>
                </a:solidFill>
                <a:latin typeface="Karla"/>
              </a:rPr>
              <a:t>Pulse and focus, before and after. You are collecting class averages.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685800" y="3639312"/>
            <a:ext cx="7772400" cy="640080"/>
          </a:xfrm>
          <a:prstGeom prst="roundRect">
            <a:avLst>
              <a:gd name="adj" fmla="val 6000"/>
            </a:avLst>
          </a:prstGeom>
          <a:solidFill>
            <a:srgbClr val="F0E4F5"/>
          </a:solidFill>
          <a:ln w="12700">
            <a:solidFill>
              <a:srgbClr val="D8BCE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3" name="Oval 22"/>
          <p:cNvSpPr/>
          <p:nvPr/>
        </p:nvSpPr>
        <p:spPr>
          <a:xfrm>
            <a:off x="923544" y="3749039"/>
            <a:ext cx="420624" cy="420624"/>
          </a:xfrm>
          <a:prstGeom prst="ellipse">
            <a:avLst/>
          </a:prstGeom>
          <a:solidFill>
            <a:srgbClr val="50296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4" name="TextBox 23"/>
          <p:cNvSpPr txBox="1"/>
          <p:nvPr/>
        </p:nvSpPr>
        <p:spPr>
          <a:xfrm>
            <a:off x="923544" y="3813048"/>
            <a:ext cx="420624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200" b="1" i="0">
                <a:solidFill>
                  <a:srgbClr val="FFFDF7"/>
                </a:solidFill>
                <a:latin typeface="Libre Caslon Display"/>
              </a:rPr>
              <a:t>4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554480" y="3730752"/>
            <a:ext cx="2651760" cy="45720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300" b="1" i="0">
                <a:solidFill>
                  <a:srgbClr val="502961"/>
                </a:solidFill>
                <a:latin typeface="Libre Caslon Display"/>
              </a:rPr>
              <a:t>Your own list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4206240" y="3730752"/>
            <a:ext cx="4389120" cy="45720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2000"/>
              </a:lnSpc>
              <a:spcAft>
                <a:spcPts val="0"/>
              </a:spcAft>
            </a:pPr>
            <a:r>
              <a:rPr sz="1050" b="0" i="0">
                <a:solidFill>
                  <a:srgbClr val="635C6B"/>
                </a:solidFill>
                <a:latin typeface="Karla"/>
              </a:rPr>
              <a:t>Asthma, injuries, anything that makes this a bad idea. Not what they remember today.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85800" y="4352544"/>
            <a:ext cx="7772400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250" b="1" i="0">
                <a:solidFill>
                  <a:srgbClr val="502961"/>
                </a:solidFill>
                <a:latin typeface="Karla"/>
              </a:rPr>
              <a:t>No kit, no changing, no leaving the room. The whole practical is five minutes long.</a:t>
            </a:r>
          </a:p>
        </p:txBody>
      </p:sp>
      <p:pic>
        <p:nvPicPr>
          <p:cNvPr id="28" name="Picture 27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9C95A3"/>
                </a:solidFill>
                <a:latin typeface="Karla"/>
              </a:rPr>
              <a:t>The Pastoral Guide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9C95A3"/>
                </a:solidFill>
                <a:latin typeface="Karla"/>
              </a:rPr>
              <a:t>2 / 19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50296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D8BCE4"/>
                </a:solidFill>
                <a:latin typeface="Karla"/>
              </a:rPr>
              <a:t>FROM LAST WEEK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086600" y="530352"/>
            <a:ext cx="1371600" cy="347472"/>
          </a:xfrm>
          <a:prstGeom prst="roundRect">
            <a:avLst>
              <a:gd name="adj" fmla="val 50000"/>
            </a:avLst>
          </a:prstGeom>
          <a:solidFill>
            <a:srgbClr val="FFFDF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086600" y="589788"/>
            <a:ext cx="137160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502961"/>
                </a:solidFill>
                <a:latin typeface="Karla"/>
              </a:rPr>
              <a:t>RECAP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77824"/>
            <a:ext cx="7772400" cy="60350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05000"/>
              </a:lnSpc>
              <a:spcAft>
                <a:spcPts val="0"/>
              </a:spcAft>
            </a:pPr>
            <a:r>
              <a:rPr sz="2800" b="1" i="0">
                <a:solidFill>
                  <a:srgbClr val="FFFDF7"/>
                </a:solidFill>
                <a:latin typeface="Libre Caslon Display"/>
              </a:rPr>
              <a:t>You already wrote the answer down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85800" y="1755648"/>
            <a:ext cx="2432304" cy="1444752"/>
          </a:xfrm>
          <a:prstGeom prst="roundRect">
            <a:avLst>
              <a:gd name="adj" fmla="val 6000"/>
            </a:avLst>
          </a:prstGeom>
          <a:solidFill>
            <a:srgbClr val="F0E4F5"/>
          </a:solidFill>
          <a:ln w="12700">
            <a:solidFill>
              <a:srgbClr val="F0E4F5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Oval 7"/>
          <p:cNvSpPr/>
          <p:nvPr/>
        </p:nvSpPr>
        <p:spPr>
          <a:xfrm>
            <a:off x="1664208" y="1865376"/>
            <a:ext cx="475488" cy="475488"/>
          </a:xfrm>
          <a:prstGeom prst="ellipse">
            <a:avLst/>
          </a:prstGeom>
          <a:solidFill>
            <a:srgbClr val="50296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1664208" y="1956816"/>
            <a:ext cx="475488" cy="29260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300" b="1" i="0">
                <a:solidFill>
                  <a:srgbClr val="FFFDF7"/>
                </a:solidFill>
                <a:latin typeface="Libre Caslon Display"/>
              </a:rPr>
              <a:t>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3816" y="2450592"/>
            <a:ext cx="2176272" cy="29260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350" b="1" i="0">
                <a:solidFill>
                  <a:srgbClr val="502961"/>
                </a:solidFill>
                <a:latin typeface="Libre Caslon Display"/>
              </a:rPr>
              <a:t>Your pulse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50392" y="2779776"/>
            <a:ext cx="210312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0000"/>
              </a:lnSpc>
              <a:spcAft>
                <a:spcPts val="0"/>
              </a:spcAft>
            </a:pPr>
            <a:r>
              <a:rPr sz="950" b="0" i="0">
                <a:solidFill>
                  <a:srgbClr val="635C6B"/>
                </a:solidFill>
                <a:latin typeface="Karla"/>
              </a:rPr>
              <a:t>Beats per minute. Fifteen seconds, times four.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3355848" y="1755648"/>
            <a:ext cx="2432304" cy="1444752"/>
          </a:xfrm>
          <a:prstGeom prst="roundRect">
            <a:avLst>
              <a:gd name="adj" fmla="val 6000"/>
            </a:avLst>
          </a:prstGeom>
          <a:solidFill>
            <a:srgbClr val="F0E4F5"/>
          </a:solidFill>
          <a:ln w="12700">
            <a:solidFill>
              <a:srgbClr val="F0E4F5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Oval 12"/>
          <p:cNvSpPr/>
          <p:nvPr/>
        </p:nvSpPr>
        <p:spPr>
          <a:xfrm>
            <a:off x="4334256" y="1865376"/>
            <a:ext cx="475488" cy="475488"/>
          </a:xfrm>
          <a:prstGeom prst="ellipse">
            <a:avLst/>
          </a:prstGeom>
          <a:solidFill>
            <a:srgbClr val="50296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4334256" y="1956816"/>
            <a:ext cx="475488" cy="29260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300" b="1" i="0">
                <a:solidFill>
                  <a:srgbClr val="FFFDF7"/>
                </a:solidFill>
                <a:latin typeface="Libre Caslon Display"/>
              </a:rPr>
              <a:t>2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483864" y="2450592"/>
            <a:ext cx="2176272" cy="29260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350" b="1" i="0">
                <a:solidFill>
                  <a:srgbClr val="502961"/>
                </a:solidFill>
                <a:latin typeface="Libre Caslon Display"/>
              </a:rPr>
              <a:t>Your focus score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520440" y="2779776"/>
            <a:ext cx="210312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0000"/>
              </a:lnSpc>
              <a:spcAft>
                <a:spcPts val="0"/>
              </a:spcAft>
            </a:pPr>
            <a:r>
              <a:rPr sz="950" b="0" i="0">
                <a:solidFill>
                  <a:srgbClr val="635C6B"/>
                </a:solidFill>
                <a:latin typeface="Karla"/>
              </a:rPr>
              <a:t>Out of ten. Could you start a piece of work right now?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6025896" y="1755648"/>
            <a:ext cx="2432304" cy="1444752"/>
          </a:xfrm>
          <a:prstGeom prst="roundRect">
            <a:avLst>
              <a:gd name="adj" fmla="val 6000"/>
            </a:avLst>
          </a:prstGeom>
          <a:solidFill>
            <a:srgbClr val="F0E4F5"/>
          </a:solidFill>
          <a:ln w="12700">
            <a:solidFill>
              <a:srgbClr val="F0E4F5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Oval 17"/>
          <p:cNvSpPr/>
          <p:nvPr/>
        </p:nvSpPr>
        <p:spPr>
          <a:xfrm>
            <a:off x="7004304" y="1865376"/>
            <a:ext cx="475488" cy="475488"/>
          </a:xfrm>
          <a:prstGeom prst="ellipse">
            <a:avLst/>
          </a:prstGeom>
          <a:solidFill>
            <a:srgbClr val="50296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7004304" y="1956816"/>
            <a:ext cx="475488" cy="29260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300" b="1" i="0">
                <a:solidFill>
                  <a:srgbClr val="FFFDF7"/>
                </a:solidFill>
                <a:latin typeface="Libre Caslon Display"/>
              </a:rPr>
              <a:t>3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153912" y="2450592"/>
            <a:ext cx="2176272" cy="29260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350" b="1" i="0">
                <a:solidFill>
                  <a:srgbClr val="502961"/>
                </a:solidFill>
                <a:latin typeface="Libre Caslon Display"/>
              </a:rPr>
              <a:t>Your prediction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190488" y="2779776"/>
            <a:ext cx="210312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0000"/>
              </a:lnSpc>
              <a:spcAft>
                <a:spcPts val="0"/>
              </a:spcAft>
            </a:pPr>
            <a:r>
              <a:rPr sz="950" b="0" i="0">
                <a:solidFill>
                  <a:srgbClr val="635C6B"/>
                </a:solidFill>
                <a:latin typeface="Karla"/>
              </a:rPr>
              <a:t>What both of those would do after five minutes of moving.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22960" y="3401568"/>
            <a:ext cx="7498079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350" b="1" i="0">
                <a:solidFill>
                  <a:srgbClr val="FFFDF7"/>
                </a:solidFill>
                <a:latin typeface="Karla"/>
              </a:rPr>
              <a:t>Sheet out, prediction where you can see it. You are about to find out.</a:t>
            </a:r>
          </a:p>
        </p:txBody>
      </p:sp>
      <p:pic>
        <p:nvPicPr>
          <p:cNvPr id="23" name="Picture 22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D8BCE4"/>
                </a:solidFill>
                <a:latin typeface="Karla"/>
              </a:rPr>
              <a:t>The Pastoral Guide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D8BCE4"/>
                </a:solidFill>
                <a:latin typeface="Karla"/>
              </a:rPr>
              <a:t>3 / 19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502961"/>
                </a:solidFill>
                <a:latin typeface="Karla"/>
              </a:rPr>
              <a:t>NOT OPTIONAL, NOT NEGOTIABLE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086600" y="530352"/>
            <a:ext cx="1371600" cy="347472"/>
          </a:xfrm>
          <a:prstGeom prst="roundRect">
            <a:avLst>
              <a:gd name="adj" fmla="val 50000"/>
            </a:avLst>
          </a:prstGeom>
          <a:solidFill>
            <a:srgbClr val="F0E4F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086600" y="589788"/>
            <a:ext cx="137160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502961"/>
                </a:solidFill>
                <a:latin typeface="Karla"/>
              </a:rPr>
              <a:t>SAFETY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41248"/>
            <a:ext cx="6309360" cy="56692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0"/>
              </a:spcAft>
            </a:pPr>
            <a:r>
              <a:rPr sz="3200" b="1" i="0">
                <a:solidFill>
                  <a:srgbClr val="2F2A36"/>
                </a:solidFill>
                <a:latin typeface="Libre Caslon Display"/>
              </a:rPr>
              <a:t>Before anybody moves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85800" y="1627632"/>
            <a:ext cx="7772400" cy="475488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D8BCE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969264" y="1709928"/>
            <a:ext cx="7223760" cy="329184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250" b="0" i="0">
                <a:solidFill>
                  <a:srgbClr val="2F2A36"/>
                </a:solidFill>
                <a:latin typeface="Karla"/>
              </a:rPr>
              <a:t>Asthma, an injury, anything that makes this a bad idea. Tell your teacher now.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85800" y="2167128"/>
            <a:ext cx="7772400" cy="475488"/>
          </a:xfrm>
          <a:prstGeom prst="roundRect">
            <a:avLst>
              <a:gd name="adj" fmla="val 6000"/>
            </a:avLst>
          </a:prstGeom>
          <a:solidFill>
            <a:srgbClr val="F0E4F5"/>
          </a:solidFill>
          <a:ln w="12700">
            <a:solidFill>
              <a:srgbClr val="D8BCE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969264" y="2249424"/>
            <a:ext cx="7223760" cy="329184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250" b="0" i="0">
                <a:solidFill>
                  <a:srgbClr val="2F2A36"/>
                </a:solidFill>
                <a:latin typeface="Karla"/>
              </a:rPr>
              <a:t>Every option has a seated version. Taking it is not opting out of anything.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85800" y="2706624"/>
            <a:ext cx="7772400" cy="475488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D8BCE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969264" y="2788920"/>
            <a:ext cx="7223760" cy="329184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250" b="0" i="0">
                <a:solidFill>
                  <a:srgbClr val="2F2A36"/>
                </a:solidFill>
                <a:latin typeface="Karla"/>
              </a:rPr>
              <a:t>Dizzy, breathless in a way that worries you, or in pain? Sit down and say so.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85800" y="3246120"/>
            <a:ext cx="7772400" cy="475488"/>
          </a:xfrm>
          <a:prstGeom prst="roundRect">
            <a:avLst>
              <a:gd name="adj" fmla="val 6000"/>
            </a:avLst>
          </a:prstGeom>
          <a:solidFill>
            <a:srgbClr val="F0E4F5"/>
          </a:solidFill>
          <a:ln w="12700">
            <a:solidFill>
              <a:srgbClr val="D8BCE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969264" y="3328415"/>
            <a:ext cx="7223760" cy="329184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250" b="0" i="0">
                <a:solidFill>
                  <a:srgbClr val="2F2A36"/>
                </a:solidFill>
                <a:latin typeface="Karla"/>
              </a:rPr>
              <a:t>You stay by your own chair. Nobody crosses the room and nobody touches anybody.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685800" y="3785615"/>
            <a:ext cx="7772400" cy="475488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D8BCE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969264" y="3867911"/>
            <a:ext cx="7223760" cy="329184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250" b="0" i="0">
                <a:solidFill>
                  <a:srgbClr val="2F2A36"/>
                </a:solidFill>
                <a:latin typeface="Karla"/>
              </a:rPr>
              <a:t>Nobody sees your numbers except you. They go on your sheet, not on the board.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85800" y="4334256"/>
            <a:ext cx="7772400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250" b="1" i="0">
                <a:solidFill>
                  <a:srgbClr val="502961"/>
                </a:solidFill>
                <a:latin typeface="Karla"/>
              </a:rPr>
              <a:t>Anyone who cannot follow these five records the class numbers instead.</a:t>
            </a:r>
          </a:p>
        </p:txBody>
      </p:sp>
      <p:pic>
        <p:nvPicPr>
          <p:cNvPr id="18" name="Picture 17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9C95A3"/>
                </a:solidFill>
                <a:latin typeface="Karla"/>
              </a:rPr>
              <a:t>The Pastoral Guide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9C95A3"/>
                </a:solidFill>
                <a:latin typeface="Karla"/>
              </a:rPr>
              <a:t>4 / 19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502961"/>
                </a:solidFill>
                <a:latin typeface="Karla"/>
              </a:rPr>
              <a:t>COLUMN A ON YOUR SHEET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086600" y="530352"/>
            <a:ext cx="1371600" cy="347472"/>
          </a:xfrm>
          <a:prstGeom prst="roundRect">
            <a:avLst>
              <a:gd name="adj" fmla="val 50000"/>
            </a:avLst>
          </a:prstGeom>
          <a:solidFill>
            <a:srgbClr val="F0E4F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086600" y="589788"/>
            <a:ext cx="137160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502961"/>
                </a:solidFill>
                <a:latin typeface="Karla"/>
              </a:rPr>
              <a:t>MEASURE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41248"/>
            <a:ext cx="6309360" cy="56692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0"/>
              </a:spcAft>
            </a:pPr>
            <a:r>
              <a:rPr sz="3200" b="1" i="0">
                <a:solidFill>
                  <a:srgbClr val="2F2A36"/>
                </a:solidFill>
                <a:latin typeface="Libre Caslon Display"/>
              </a:rPr>
              <a:t>Before you do anything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85800" y="1536192"/>
            <a:ext cx="777240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300" b="0" i="1">
                <a:solidFill>
                  <a:srgbClr val="635C6B"/>
                </a:solidFill>
                <a:latin typeface="Karla"/>
              </a:rPr>
              <a:t>Sitting down, quiet, no talking. Thirty seconds of stillness first, then measure.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85800" y="2103120"/>
            <a:ext cx="7772400" cy="548640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D8BCE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987552" y="2194560"/>
            <a:ext cx="237744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350" b="1" i="0">
                <a:solidFill>
                  <a:srgbClr val="502961"/>
                </a:solidFill>
                <a:latin typeface="Libre Caslon Display"/>
              </a:rPr>
              <a:t>Pulse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657600" y="2194560"/>
            <a:ext cx="457200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2000"/>
              </a:lnSpc>
              <a:spcAft>
                <a:spcPts val="0"/>
              </a:spcAft>
            </a:pPr>
            <a:r>
              <a:rPr sz="1100" b="0" i="0">
                <a:solidFill>
                  <a:srgbClr val="635C6B"/>
                </a:solidFill>
                <a:latin typeface="Karla"/>
              </a:rPr>
              <a:t>Fifteen seconds, times four. Write it in column A.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85800" y="2724912"/>
            <a:ext cx="7772400" cy="548640"/>
          </a:xfrm>
          <a:prstGeom prst="roundRect">
            <a:avLst>
              <a:gd name="adj" fmla="val 6000"/>
            </a:avLst>
          </a:prstGeom>
          <a:solidFill>
            <a:srgbClr val="F0E4F5"/>
          </a:solidFill>
          <a:ln w="12700">
            <a:solidFill>
              <a:srgbClr val="D8BCE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987552" y="2816352"/>
            <a:ext cx="237744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350" b="1" i="0">
                <a:solidFill>
                  <a:srgbClr val="502961"/>
                </a:solidFill>
                <a:latin typeface="Libre Caslon Display"/>
              </a:rPr>
              <a:t>Focus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657600" y="2816352"/>
            <a:ext cx="457200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2000"/>
              </a:lnSpc>
              <a:spcAft>
                <a:spcPts val="0"/>
              </a:spcAft>
            </a:pPr>
            <a:r>
              <a:rPr sz="1100" b="0" i="0">
                <a:solidFill>
                  <a:srgbClr val="635C6B"/>
                </a:solidFill>
                <a:latin typeface="Karla"/>
              </a:rPr>
              <a:t>Out of ten, right now. Write it in column A.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85800" y="3346704"/>
            <a:ext cx="7772400" cy="548640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D8BCE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987552" y="3438144"/>
            <a:ext cx="237744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350" b="1" i="0">
                <a:solidFill>
                  <a:srgbClr val="502961"/>
                </a:solidFill>
                <a:latin typeface="Libre Caslon Display"/>
              </a:rPr>
              <a:t>Which one you picked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657600" y="3438144"/>
            <a:ext cx="457200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2000"/>
              </a:lnSpc>
              <a:spcAft>
                <a:spcPts val="0"/>
              </a:spcAft>
            </a:pPr>
            <a:r>
              <a:rPr sz="1100" b="0" i="0">
                <a:solidFill>
                  <a:srgbClr val="635C6B"/>
                </a:solidFill>
                <a:latin typeface="Karla"/>
              </a:rPr>
              <a:t>You choose on the next slide. Write that down too.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85800" y="4114800"/>
            <a:ext cx="7772400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250" b="1" i="0">
                <a:solidFill>
                  <a:srgbClr val="502961"/>
                </a:solidFill>
                <a:latin typeface="Karla"/>
              </a:rPr>
              <a:t>If you talk during this, you will get someone else’s number instead of your own and the experiment will not work.</a:t>
            </a:r>
          </a:p>
        </p:txBody>
      </p:sp>
      <p:pic>
        <p:nvPicPr>
          <p:cNvPr id="18" name="Picture 17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9C95A3"/>
                </a:solidFill>
                <a:latin typeface="Karla"/>
              </a:rPr>
              <a:t>The Pastoral Guide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9C95A3"/>
                </a:solidFill>
                <a:latin typeface="Karla"/>
              </a:rPr>
              <a:t>5 / 19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502961"/>
                </a:solidFill>
                <a:latin typeface="Karla"/>
              </a:rPr>
              <a:t>PICK ONE AND STAY ON IT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086600" y="530352"/>
            <a:ext cx="1371600" cy="347472"/>
          </a:xfrm>
          <a:prstGeom prst="roundRect">
            <a:avLst>
              <a:gd name="adj" fmla="val 50000"/>
            </a:avLst>
          </a:prstGeom>
          <a:solidFill>
            <a:srgbClr val="F0E4F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086600" y="589788"/>
            <a:ext cx="137160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502961"/>
                </a:solidFill>
                <a:latin typeface="Karla"/>
              </a:rPr>
              <a:t>CHOOSE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41248"/>
            <a:ext cx="6309360" cy="56692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0"/>
              </a:spcAft>
            </a:pPr>
            <a:r>
              <a:rPr sz="2900" b="1" i="0">
                <a:solidFill>
                  <a:srgbClr val="2F2A36"/>
                </a:solidFill>
                <a:latin typeface="Libre Caslon Display"/>
              </a:rPr>
              <a:t>Choose your five minutes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85800" y="1536192"/>
            <a:ext cx="777240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300" b="0" i="1">
                <a:solidFill>
                  <a:srgbClr val="635C6B"/>
                </a:solidFill>
                <a:latin typeface="Karla"/>
              </a:rPr>
              <a:t>The card on your table has the steps. Every one of them has a seated version on it.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85800" y="2048256"/>
            <a:ext cx="2432304" cy="1810512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D8BCE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Oval 8"/>
          <p:cNvSpPr/>
          <p:nvPr/>
        </p:nvSpPr>
        <p:spPr>
          <a:xfrm>
            <a:off x="1627632" y="2139696"/>
            <a:ext cx="548640" cy="548640"/>
          </a:xfrm>
          <a:prstGeom prst="ellipse">
            <a:avLst/>
          </a:prstGeom>
          <a:solidFill>
            <a:srgbClr val="50296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10" name="Picture 9" descr="step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4792" y="2276856"/>
            <a:ext cx="274320" cy="27432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795528" y="2798064"/>
            <a:ext cx="2212848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300" b="1" i="0">
                <a:solidFill>
                  <a:srgbClr val="502961"/>
                </a:solidFill>
                <a:latin typeface="Libre Caslon Display"/>
              </a:rPr>
              <a:t>Bursts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32104" y="3127248"/>
            <a:ext cx="2139696" cy="29260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0000"/>
              </a:lnSpc>
              <a:spcAft>
                <a:spcPts val="0"/>
              </a:spcAft>
            </a:pPr>
            <a:r>
              <a:rPr sz="950" b="0" i="1">
                <a:solidFill>
                  <a:srgbClr val="502961"/>
                </a:solidFill>
                <a:latin typeface="Karla"/>
              </a:rPr>
              <a:t>Sixty on, ten off, four times.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32104" y="3419856"/>
            <a:ext cx="2139696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0000"/>
              </a:lnSpc>
              <a:spcAft>
                <a:spcPts val="0"/>
              </a:spcAft>
            </a:pPr>
            <a:r>
              <a:rPr sz="950" b="0" i="0">
                <a:solidFill>
                  <a:srgbClr val="635C6B"/>
                </a:solidFill>
                <a:latin typeface="Karla"/>
              </a:rPr>
              <a:t>Marching, star jumps, or fast feet on the spot.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3355848" y="2048256"/>
            <a:ext cx="2432304" cy="1810512"/>
          </a:xfrm>
          <a:prstGeom prst="roundRect">
            <a:avLst>
              <a:gd name="adj" fmla="val 6000"/>
            </a:avLst>
          </a:prstGeom>
          <a:solidFill>
            <a:srgbClr val="F0E4F5"/>
          </a:solidFill>
          <a:ln w="12700">
            <a:solidFill>
              <a:srgbClr val="D8BCE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Oval 14"/>
          <p:cNvSpPr/>
          <p:nvPr/>
        </p:nvSpPr>
        <p:spPr>
          <a:xfrm>
            <a:off x="4297680" y="2139696"/>
            <a:ext cx="548640" cy="548640"/>
          </a:xfrm>
          <a:prstGeom prst="ellipse">
            <a:avLst/>
          </a:prstGeom>
          <a:solidFill>
            <a:srgbClr val="50296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16" name="Picture 15" descr="arro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34840" y="2276856"/>
            <a:ext cx="274320" cy="274320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3465576" y="2798064"/>
            <a:ext cx="2212848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300" b="1" i="0">
                <a:solidFill>
                  <a:srgbClr val="502961"/>
                </a:solidFill>
                <a:latin typeface="Libre Caslon Display"/>
              </a:rPr>
              <a:t>Strength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502152" y="3127248"/>
            <a:ext cx="2139696" cy="29260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0000"/>
              </a:lnSpc>
              <a:spcAft>
                <a:spcPts val="0"/>
              </a:spcAft>
            </a:pPr>
            <a:r>
              <a:rPr sz="950" b="0" i="1">
                <a:solidFill>
                  <a:srgbClr val="502961"/>
                </a:solidFill>
                <a:latin typeface="Karla"/>
              </a:rPr>
              <a:t>Three sets, slow and controlled.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502152" y="3419856"/>
            <a:ext cx="2139696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0000"/>
              </a:lnSpc>
              <a:spcAft>
                <a:spcPts val="0"/>
              </a:spcAft>
            </a:pPr>
            <a:r>
              <a:rPr sz="950" b="0" i="0">
                <a:solidFill>
                  <a:srgbClr val="635C6B"/>
                </a:solidFill>
                <a:latin typeface="Karla"/>
              </a:rPr>
              <a:t>Wall press-ups, chair squats, calf raises.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6025896" y="2048256"/>
            <a:ext cx="2432304" cy="1810512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D8BCE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1" name="Oval 20"/>
          <p:cNvSpPr/>
          <p:nvPr/>
        </p:nvSpPr>
        <p:spPr>
          <a:xfrm>
            <a:off x="6967728" y="2139696"/>
            <a:ext cx="548640" cy="548640"/>
          </a:xfrm>
          <a:prstGeom prst="ellipse">
            <a:avLst/>
          </a:prstGeom>
          <a:solidFill>
            <a:srgbClr val="50296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22" name="Picture 21" descr="loop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04888" y="2276856"/>
            <a:ext cx="274320" cy="274320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6135624" y="2798064"/>
            <a:ext cx="2212848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300" b="1" i="0">
                <a:solidFill>
                  <a:srgbClr val="502961"/>
                </a:solidFill>
                <a:latin typeface="Libre Caslon Display"/>
              </a:rPr>
              <a:t>Stretch and breathe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172200" y="3127248"/>
            <a:ext cx="2139696" cy="29260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0000"/>
              </a:lnSpc>
              <a:spcAft>
                <a:spcPts val="0"/>
              </a:spcAft>
            </a:pPr>
            <a:r>
              <a:rPr sz="950" b="0" i="1">
                <a:solidFill>
                  <a:srgbClr val="502961"/>
                </a:solidFill>
                <a:latin typeface="Karla"/>
              </a:rPr>
              <a:t>The quietest, and the seated one.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172200" y="3419856"/>
            <a:ext cx="2139696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0000"/>
              </a:lnSpc>
              <a:spcAft>
                <a:spcPts val="0"/>
              </a:spcAft>
            </a:pPr>
            <a:r>
              <a:rPr sz="950" b="0" i="0">
                <a:solidFill>
                  <a:srgbClr val="635C6B"/>
                </a:solidFill>
                <a:latin typeface="Karla"/>
              </a:rPr>
              <a:t>Long stretches, and four slow breaths between each.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85800" y="4005072"/>
            <a:ext cx="7772400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250" b="1" i="0">
                <a:solidFill>
                  <a:srgbClr val="502961"/>
                </a:solidFill>
                <a:latin typeface="Karla"/>
              </a:rPr>
              <a:t>Pick the one you would actually do again. That matters more than which is hardest.</a:t>
            </a:r>
          </a:p>
        </p:txBody>
      </p:sp>
      <p:pic>
        <p:nvPicPr>
          <p:cNvPr id="27" name="Picture 26" descr="logo-maste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9C95A3"/>
                </a:solidFill>
                <a:latin typeface="Karla"/>
              </a:rPr>
              <a:t>The Pastoral Guide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9C95A3"/>
                </a:solidFill>
                <a:latin typeface="Karla"/>
              </a:rPr>
              <a:t>6 / 19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502961"/>
                </a:solidFill>
                <a:latin typeface="Karla"/>
              </a:rPr>
              <a:t>READ THESE, THEN GO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086600" y="530352"/>
            <a:ext cx="1371600" cy="347472"/>
          </a:xfrm>
          <a:prstGeom prst="roundRect">
            <a:avLst>
              <a:gd name="adj" fmla="val 50000"/>
            </a:avLst>
          </a:prstGeom>
          <a:solidFill>
            <a:srgbClr val="F0E4F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086600" y="589788"/>
            <a:ext cx="137160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502961"/>
                </a:solidFill>
                <a:latin typeface="Karla"/>
              </a:rPr>
              <a:t>READY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41248"/>
            <a:ext cx="6309360" cy="56692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0"/>
              </a:spcAft>
            </a:pPr>
            <a:r>
              <a:rPr sz="3100" b="1" i="0">
                <a:solidFill>
                  <a:srgbClr val="2F2A36"/>
                </a:solidFill>
                <a:latin typeface="Libre Caslon Display"/>
              </a:rPr>
              <a:t>Four rules for five minutes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85800" y="1700784"/>
            <a:ext cx="7772400" cy="530352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D8BCE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Oval 7"/>
          <p:cNvSpPr/>
          <p:nvPr/>
        </p:nvSpPr>
        <p:spPr>
          <a:xfrm>
            <a:off x="932688" y="1764792"/>
            <a:ext cx="402336" cy="402336"/>
          </a:xfrm>
          <a:prstGeom prst="ellipse">
            <a:avLst/>
          </a:prstGeom>
          <a:solidFill>
            <a:srgbClr val="50296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932688" y="1837944"/>
            <a:ext cx="402336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200" b="1" i="0">
                <a:solidFill>
                  <a:srgbClr val="FFFDF7"/>
                </a:solidFill>
                <a:latin typeface="Libre Caslon Display"/>
              </a:rPr>
              <a:t>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517904" y="1783080"/>
            <a:ext cx="667512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250" b="0" i="0">
                <a:solidFill>
                  <a:srgbClr val="2F2A36"/>
                </a:solidFill>
                <a:latin typeface="Karla"/>
              </a:rPr>
              <a:t>Follow your card, not the person next to you.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85800" y="2304288"/>
            <a:ext cx="7772400" cy="530352"/>
          </a:xfrm>
          <a:prstGeom prst="roundRect">
            <a:avLst>
              <a:gd name="adj" fmla="val 6000"/>
            </a:avLst>
          </a:prstGeom>
          <a:solidFill>
            <a:srgbClr val="F0E4F5"/>
          </a:solidFill>
          <a:ln w="12700">
            <a:solidFill>
              <a:srgbClr val="D8BCE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Oval 11"/>
          <p:cNvSpPr/>
          <p:nvPr/>
        </p:nvSpPr>
        <p:spPr>
          <a:xfrm>
            <a:off x="932688" y="2368296"/>
            <a:ext cx="402336" cy="402336"/>
          </a:xfrm>
          <a:prstGeom prst="ellipse">
            <a:avLst/>
          </a:prstGeom>
          <a:solidFill>
            <a:srgbClr val="50296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932688" y="2441448"/>
            <a:ext cx="402336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200" b="1" i="0">
                <a:solidFill>
                  <a:srgbClr val="FFFDF7"/>
                </a:solidFill>
                <a:latin typeface="Libre Caslon Display"/>
              </a:rPr>
              <a:t>2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517904" y="2386584"/>
            <a:ext cx="667512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250" b="0" i="0">
                <a:solidFill>
                  <a:srgbClr val="2F2A36"/>
                </a:solidFill>
                <a:latin typeface="Karla"/>
              </a:rPr>
              <a:t>Moderate is the target. You should be able to talk, but not sing.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685800" y="2907792"/>
            <a:ext cx="7772400" cy="530352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D8BCE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Oval 15"/>
          <p:cNvSpPr/>
          <p:nvPr/>
        </p:nvSpPr>
        <p:spPr>
          <a:xfrm>
            <a:off x="932688" y="2971800"/>
            <a:ext cx="402336" cy="402336"/>
          </a:xfrm>
          <a:prstGeom prst="ellipse">
            <a:avLst/>
          </a:prstGeom>
          <a:solidFill>
            <a:srgbClr val="50296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932688" y="3044952"/>
            <a:ext cx="402336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200" b="1" i="0">
                <a:solidFill>
                  <a:srgbClr val="FFFDF7"/>
                </a:solidFill>
                <a:latin typeface="Libre Caslon Display"/>
              </a:rPr>
              <a:t>3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517904" y="2990088"/>
            <a:ext cx="667512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250" b="0" i="0">
                <a:solidFill>
                  <a:srgbClr val="2F2A36"/>
                </a:solidFill>
                <a:latin typeface="Karla"/>
              </a:rPr>
              <a:t>If it hurts or you feel dizzy, sit down. That is always the right thing to do.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685800" y="3511296"/>
            <a:ext cx="7772400" cy="530352"/>
          </a:xfrm>
          <a:prstGeom prst="roundRect">
            <a:avLst>
              <a:gd name="adj" fmla="val 6000"/>
            </a:avLst>
          </a:prstGeom>
          <a:solidFill>
            <a:srgbClr val="F0E4F5"/>
          </a:solidFill>
          <a:ln w="12700">
            <a:solidFill>
              <a:srgbClr val="D8BCE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0" name="Oval 19"/>
          <p:cNvSpPr/>
          <p:nvPr/>
        </p:nvSpPr>
        <p:spPr>
          <a:xfrm>
            <a:off x="932688" y="3575303"/>
            <a:ext cx="402336" cy="402336"/>
          </a:xfrm>
          <a:prstGeom prst="ellipse">
            <a:avLst/>
          </a:prstGeom>
          <a:solidFill>
            <a:srgbClr val="50296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932688" y="3648456"/>
            <a:ext cx="402336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200" b="1" i="0">
                <a:solidFill>
                  <a:srgbClr val="FFFDF7"/>
                </a:solidFill>
                <a:latin typeface="Libre Caslon Display"/>
              </a:rPr>
              <a:t>4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517904" y="3593591"/>
            <a:ext cx="667512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250" b="0" i="0">
                <a:solidFill>
                  <a:srgbClr val="2F2A36"/>
                </a:solidFill>
                <a:latin typeface="Karla"/>
              </a:rPr>
              <a:t>Do not stop early to compare numbers. Measuring comes after.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85800" y="4224528"/>
            <a:ext cx="7772400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250" b="1" i="0">
                <a:solidFill>
                  <a:srgbClr val="502961"/>
                </a:solidFill>
                <a:latin typeface="Karla"/>
              </a:rPr>
              <a:t>Nobody has to be good at this. You only have to still be doing it in five minutes.</a:t>
            </a:r>
          </a:p>
        </p:txBody>
      </p:sp>
      <p:pic>
        <p:nvPicPr>
          <p:cNvPr id="24" name="Picture 23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9C95A3"/>
                </a:solidFill>
                <a:latin typeface="Karla"/>
              </a:rPr>
              <a:t>The Pastoral Guide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9C95A3"/>
                </a:solidFill>
                <a:latin typeface="Karla"/>
              </a:rPr>
              <a:t>7 / 19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50296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D8BCE4"/>
                </a:solidFill>
                <a:latin typeface="Karla"/>
              </a:rPr>
              <a:t>GO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086600" y="530352"/>
            <a:ext cx="1371600" cy="347472"/>
          </a:xfrm>
          <a:prstGeom prst="roundRect">
            <a:avLst>
              <a:gd name="adj" fmla="val 50000"/>
            </a:avLst>
          </a:prstGeom>
          <a:solidFill>
            <a:srgbClr val="FFFDF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086600" y="589788"/>
            <a:ext cx="137160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502961"/>
                </a:solidFill>
                <a:latin typeface="Karla"/>
              </a:rPr>
              <a:t>MOVE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1005840"/>
            <a:ext cx="7772400" cy="8229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10000"/>
              </a:lnSpc>
              <a:spcAft>
                <a:spcPts val="0"/>
              </a:spcAft>
            </a:pPr>
            <a:r>
              <a:rPr sz="4400" b="1" i="0">
                <a:solidFill>
                  <a:srgbClr val="FFFDF7"/>
                </a:solidFill>
                <a:latin typeface="Libre Caslon Display"/>
              </a:rPr>
              <a:t>Five minutes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1371600" y="2157984"/>
            <a:ext cx="6400800" cy="512064"/>
          </a:xfrm>
          <a:prstGeom prst="roundRect">
            <a:avLst>
              <a:gd name="adj" fmla="val 6000"/>
            </a:avLst>
          </a:prstGeom>
          <a:solidFill>
            <a:srgbClr val="F0E4F5"/>
          </a:solidFill>
          <a:ln w="12700">
            <a:solidFill>
              <a:srgbClr val="F0E4F5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1691640" y="2231136"/>
            <a:ext cx="576072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0000"/>
              </a:lnSpc>
              <a:spcAft>
                <a:spcPts val="0"/>
              </a:spcAft>
            </a:pPr>
            <a:r>
              <a:rPr sz="1300" b="0" i="0">
                <a:solidFill>
                  <a:srgbClr val="502961"/>
                </a:solidFill>
                <a:latin typeface="Karla"/>
              </a:rPr>
              <a:t>Start when your teacher says. Not before.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1371600" y="2779776"/>
            <a:ext cx="6400800" cy="512064"/>
          </a:xfrm>
          <a:prstGeom prst="roundRect">
            <a:avLst>
              <a:gd name="adj" fmla="val 6000"/>
            </a:avLst>
          </a:prstGeom>
          <a:solidFill>
            <a:srgbClr val="F0E4F5"/>
          </a:solidFill>
          <a:ln w="12700">
            <a:solidFill>
              <a:srgbClr val="F0E4F5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1691640" y="2852928"/>
            <a:ext cx="576072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0000"/>
              </a:lnSpc>
              <a:spcAft>
                <a:spcPts val="0"/>
              </a:spcAft>
            </a:pPr>
            <a:r>
              <a:rPr sz="1300" b="0" i="0">
                <a:solidFill>
                  <a:srgbClr val="502961"/>
                </a:solidFill>
                <a:latin typeface="Karla"/>
              </a:rPr>
              <a:t>Keep going. Slowing down is fine, stopping is not.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1371600" y="3401568"/>
            <a:ext cx="6400800" cy="512064"/>
          </a:xfrm>
          <a:prstGeom prst="roundRect">
            <a:avLst>
              <a:gd name="adj" fmla="val 6000"/>
            </a:avLst>
          </a:prstGeom>
          <a:solidFill>
            <a:srgbClr val="F0E4F5"/>
          </a:solidFill>
          <a:ln w="12700">
            <a:solidFill>
              <a:srgbClr val="F0E4F5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1691640" y="3474720"/>
            <a:ext cx="576072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0000"/>
              </a:lnSpc>
              <a:spcAft>
                <a:spcPts val="0"/>
              </a:spcAft>
            </a:pPr>
            <a:r>
              <a:rPr sz="1300" b="0" i="0">
                <a:solidFill>
                  <a:srgbClr val="502961"/>
                </a:solidFill>
                <a:latin typeface="Karla"/>
              </a:rPr>
              <a:t>Do not measure anything until the five minutes are up.</a:t>
            </a:r>
          </a:p>
        </p:txBody>
      </p:sp>
      <p:sp>
        <p:nvSpPr>
          <p:cNvPr id="13" name="Oval 12"/>
          <p:cNvSpPr/>
          <p:nvPr/>
        </p:nvSpPr>
        <p:spPr>
          <a:xfrm>
            <a:off x="4315968" y="3785615"/>
            <a:ext cx="512064" cy="512064"/>
          </a:xfrm>
          <a:prstGeom prst="ellipse">
            <a:avLst/>
          </a:prstGeom>
          <a:solidFill>
            <a:srgbClr val="F0E4F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14" name="Picture 13" descr="clock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34840" y="3904487"/>
            <a:ext cx="274320" cy="274320"/>
          </a:xfrm>
          <a:prstGeom prst="rect">
            <a:avLst/>
          </a:prstGeom>
        </p:spPr>
      </p:pic>
      <p:pic>
        <p:nvPicPr>
          <p:cNvPr id="15" name="Picture 14" descr="logo-maste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D8BCE4"/>
                </a:solidFill>
                <a:latin typeface="Karla"/>
              </a:rPr>
              <a:t>The Pastoral Guide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D8BCE4"/>
                </a:solidFill>
                <a:latin typeface="Karla"/>
              </a:rPr>
              <a:t>8 / 19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502961"/>
                </a:solidFill>
                <a:latin typeface="Karla"/>
              </a:rPr>
              <a:t>COLUMN B, STRAIGHT AWAY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086600" y="530352"/>
            <a:ext cx="1371600" cy="347472"/>
          </a:xfrm>
          <a:prstGeom prst="roundRect">
            <a:avLst>
              <a:gd name="adj" fmla="val 50000"/>
            </a:avLst>
          </a:prstGeom>
          <a:solidFill>
            <a:srgbClr val="F0E4F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086600" y="589788"/>
            <a:ext cx="137160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502961"/>
                </a:solidFill>
                <a:latin typeface="Karla"/>
              </a:rPr>
              <a:t>MEASURE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41248"/>
            <a:ext cx="6309360" cy="56692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0"/>
              </a:spcAft>
            </a:pPr>
            <a:r>
              <a:rPr sz="3200" b="1" i="0">
                <a:solidFill>
                  <a:srgbClr val="2F2A36"/>
                </a:solidFill>
                <a:latin typeface="Libre Caslon Display"/>
              </a:rPr>
              <a:t>Now, before you talk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85800" y="1536192"/>
            <a:ext cx="777240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300" b="0" i="1">
                <a:solidFill>
                  <a:srgbClr val="635C6B"/>
                </a:solidFill>
                <a:latin typeface="Karla"/>
              </a:rPr>
              <a:t>Sit down and measure immediately. Waiting two minutes changes the answer.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85800" y="2103120"/>
            <a:ext cx="7772400" cy="548640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D8BCE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987552" y="2194560"/>
            <a:ext cx="237744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350" b="1" i="0">
                <a:solidFill>
                  <a:srgbClr val="502961"/>
                </a:solidFill>
                <a:latin typeface="Libre Caslon Display"/>
              </a:rPr>
              <a:t>Pulse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657600" y="2194560"/>
            <a:ext cx="457200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2000"/>
              </a:lnSpc>
              <a:spcAft>
                <a:spcPts val="0"/>
              </a:spcAft>
            </a:pPr>
            <a:r>
              <a:rPr sz="1100" b="0" i="0">
                <a:solidFill>
                  <a:srgbClr val="635C6B"/>
                </a:solidFill>
                <a:latin typeface="Karla"/>
              </a:rPr>
              <a:t>Fifteen seconds, times four. Column B.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85800" y="2724912"/>
            <a:ext cx="7772400" cy="548640"/>
          </a:xfrm>
          <a:prstGeom prst="roundRect">
            <a:avLst>
              <a:gd name="adj" fmla="val 6000"/>
            </a:avLst>
          </a:prstGeom>
          <a:solidFill>
            <a:srgbClr val="F0E4F5"/>
          </a:solidFill>
          <a:ln w="12700">
            <a:solidFill>
              <a:srgbClr val="D8BCE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987552" y="2816352"/>
            <a:ext cx="237744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350" b="1" i="0">
                <a:solidFill>
                  <a:srgbClr val="502961"/>
                </a:solidFill>
                <a:latin typeface="Libre Caslon Display"/>
              </a:rPr>
              <a:t>Focus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657600" y="2816352"/>
            <a:ext cx="457200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2000"/>
              </a:lnSpc>
              <a:spcAft>
                <a:spcPts val="0"/>
              </a:spcAft>
            </a:pPr>
            <a:r>
              <a:rPr sz="1100" b="0" i="0">
                <a:solidFill>
                  <a:srgbClr val="635C6B"/>
                </a:solidFill>
                <a:latin typeface="Karla"/>
              </a:rPr>
              <a:t>Out of ten, honestly. Column B.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85800" y="3346704"/>
            <a:ext cx="7772400" cy="548640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D8BCE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987552" y="3438144"/>
            <a:ext cx="237744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350" b="1" i="0">
                <a:solidFill>
                  <a:srgbClr val="502961"/>
                </a:solidFill>
                <a:latin typeface="Libre Caslon Display"/>
              </a:rPr>
              <a:t>One word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657600" y="3438144"/>
            <a:ext cx="457200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2000"/>
              </a:lnSpc>
              <a:spcAft>
                <a:spcPts val="0"/>
              </a:spcAft>
            </a:pPr>
            <a:r>
              <a:rPr sz="1100" b="0" i="0">
                <a:solidFill>
                  <a:srgbClr val="635C6B"/>
                </a:solidFill>
                <a:latin typeface="Karla"/>
              </a:rPr>
              <a:t>How do you feel? Write the first word you think of.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85800" y="4114800"/>
            <a:ext cx="7772400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250" b="1" i="0">
                <a:solidFill>
                  <a:srgbClr val="502961"/>
                </a:solidFill>
                <a:latin typeface="Karla"/>
              </a:rPr>
              <a:t>The one word is the useful part, because nobody can argue with the first word you thought of.</a:t>
            </a:r>
          </a:p>
        </p:txBody>
      </p:sp>
      <p:pic>
        <p:nvPicPr>
          <p:cNvPr id="18" name="Picture 17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9C95A3"/>
                </a:solidFill>
                <a:latin typeface="Karla"/>
              </a:rPr>
              <a:t>The Pastoral Guide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9C95A3"/>
                </a:solidFill>
                <a:latin typeface="Karla"/>
              </a:rPr>
              <a:t>9 / 19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502961"/>
                </a:solidFill>
                <a:latin typeface="Karla"/>
              </a:rPr>
              <a:t>ALL OF IT ON THE BOARD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6922008" y="530352"/>
            <a:ext cx="1536192" cy="347472"/>
          </a:xfrm>
          <a:prstGeom prst="roundRect">
            <a:avLst>
              <a:gd name="adj" fmla="val 50000"/>
            </a:avLst>
          </a:prstGeom>
          <a:solidFill>
            <a:srgbClr val="F0E4F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6922008" y="589788"/>
            <a:ext cx="1536192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502961"/>
                </a:solidFill>
                <a:latin typeface="Karla"/>
              </a:rPr>
              <a:t>CLASS DATA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41248"/>
            <a:ext cx="6309360" cy="56692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0"/>
              </a:spcAft>
            </a:pPr>
            <a:r>
              <a:rPr sz="3200" b="1" i="0">
                <a:solidFill>
                  <a:srgbClr val="2F2A36"/>
                </a:solidFill>
                <a:latin typeface="Libre Caslon Display"/>
              </a:rPr>
              <a:t>Thirty results, not one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85800" y="1536192"/>
            <a:ext cx="777240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300" b="0" i="1">
                <a:solidFill>
                  <a:srgbClr val="635C6B"/>
                </a:solidFill>
                <a:latin typeface="Karla"/>
              </a:rPr>
              <a:t>Hands up in bands. Your teacher writes the totals, not your name.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85800" y="2084831"/>
            <a:ext cx="7772400" cy="566928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D8BCE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987552" y="2176272"/>
            <a:ext cx="2743200" cy="384048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300" b="1" i="0">
                <a:solidFill>
                  <a:srgbClr val="502961"/>
                </a:solidFill>
                <a:latin typeface="Libre Caslon Display"/>
              </a:rPr>
              <a:t>Pulse went up by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023360" y="2176272"/>
            <a:ext cx="4206240" cy="384048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2000"/>
              </a:lnSpc>
              <a:spcAft>
                <a:spcPts val="0"/>
              </a:spcAft>
            </a:pPr>
            <a:r>
              <a:rPr sz="1050" b="0" i="0">
                <a:solidFill>
                  <a:srgbClr val="635C6B"/>
                </a:solidFill>
                <a:latin typeface="Karla"/>
              </a:rPr>
              <a:t>Under 10  ·  10 to 25  ·  25 to 40  ·  more than 40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85800" y="2724911"/>
            <a:ext cx="7772400" cy="566928"/>
          </a:xfrm>
          <a:prstGeom prst="roundRect">
            <a:avLst>
              <a:gd name="adj" fmla="val 6000"/>
            </a:avLst>
          </a:prstGeom>
          <a:solidFill>
            <a:srgbClr val="F0E4F5"/>
          </a:solidFill>
          <a:ln w="12700">
            <a:solidFill>
              <a:srgbClr val="D8BCE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987552" y="2816351"/>
            <a:ext cx="2743200" cy="384048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300" b="1" i="0">
                <a:solidFill>
                  <a:srgbClr val="502961"/>
                </a:solidFill>
                <a:latin typeface="Libre Caslon Display"/>
              </a:rPr>
              <a:t>Focus went up by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023360" y="2816351"/>
            <a:ext cx="4206240" cy="384048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2000"/>
              </a:lnSpc>
              <a:spcAft>
                <a:spcPts val="0"/>
              </a:spcAft>
            </a:pPr>
            <a:r>
              <a:rPr sz="1050" b="0" i="0">
                <a:solidFill>
                  <a:srgbClr val="635C6B"/>
                </a:solidFill>
                <a:latin typeface="Karla"/>
              </a:rPr>
              <a:t>Not at all  ·  1 point  ·  2 to 3  ·  more than 3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85800" y="3364991"/>
            <a:ext cx="7772400" cy="566928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D8BCE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987552" y="3456432"/>
            <a:ext cx="2743200" cy="384048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300" b="1" i="0">
                <a:solidFill>
                  <a:srgbClr val="502961"/>
                </a:solidFill>
                <a:latin typeface="Libre Caslon Display"/>
              </a:rPr>
              <a:t>Focus went down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023360" y="3456432"/>
            <a:ext cx="4206240" cy="384048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2000"/>
              </a:lnSpc>
              <a:spcAft>
                <a:spcPts val="0"/>
              </a:spcAft>
            </a:pPr>
            <a:r>
              <a:rPr sz="1050" b="0" i="0">
                <a:solidFill>
                  <a:srgbClr val="635C6B"/>
                </a:solidFill>
                <a:latin typeface="Karla"/>
              </a:rPr>
              <a:t>It does for some people, and that is a real result too.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85800" y="4151376"/>
            <a:ext cx="7772400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250" b="1" i="0">
                <a:solidFill>
                  <a:srgbClr val="502961"/>
                </a:solidFill>
                <a:latin typeface="Karla"/>
              </a:rPr>
              <a:t>Ten minutes have to pass before the last measurement. This is how you spend them.</a:t>
            </a:r>
          </a:p>
        </p:txBody>
      </p:sp>
      <p:pic>
        <p:nvPicPr>
          <p:cNvPr id="18" name="Picture 17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9C95A3"/>
                </a:solidFill>
                <a:latin typeface="Karla"/>
              </a:rPr>
              <a:t>The Pastoral Guide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9C95A3"/>
                </a:solidFill>
                <a:latin typeface="Karla"/>
              </a:rPr>
              <a:t>10 / 19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502961"/>
                </a:solidFill>
                <a:latin typeface="Karla"/>
              </a:rPr>
              <a:t>BACK TO WHAT YOU WROTE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086600" y="530352"/>
            <a:ext cx="1371600" cy="347472"/>
          </a:xfrm>
          <a:prstGeom prst="roundRect">
            <a:avLst>
              <a:gd name="adj" fmla="val 50000"/>
            </a:avLst>
          </a:prstGeom>
          <a:solidFill>
            <a:srgbClr val="F0E4F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086600" y="589788"/>
            <a:ext cx="137160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502961"/>
                </a:solidFill>
                <a:latin typeface="Karla"/>
              </a:rPr>
              <a:t>COMPARE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41248"/>
            <a:ext cx="6309360" cy="56692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0"/>
              </a:spcAft>
            </a:pPr>
            <a:r>
              <a:rPr sz="3200" b="1" i="0">
                <a:solidFill>
                  <a:srgbClr val="2F2A36"/>
                </a:solidFill>
                <a:latin typeface="Libre Caslon Display"/>
              </a:rPr>
              <a:t>How close were you?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85800" y="1828800"/>
            <a:ext cx="7772400" cy="566928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D8BCE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Oval 7"/>
          <p:cNvSpPr/>
          <p:nvPr/>
        </p:nvSpPr>
        <p:spPr>
          <a:xfrm>
            <a:off x="923544" y="1901952"/>
            <a:ext cx="420624" cy="420624"/>
          </a:xfrm>
          <a:prstGeom prst="ellipse">
            <a:avLst/>
          </a:prstGeom>
          <a:solidFill>
            <a:srgbClr val="50296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923544" y="1975104"/>
            <a:ext cx="420624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200" b="1" i="0">
                <a:solidFill>
                  <a:srgbClr val="FFFDF7"/>
                </a:solidFill>
                <a:latin typeface="Libre Caslon Display"/>
              </a:rPr>
              <a:t>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554480" y="1929384"/>
            <a:ext cx="667512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4000"/>
              </a:lnSpc>
              <a:spcAft>
                <a:spcPts val="0"/>
              </a:spcAft>
            </a:pPr>
            <a:r>
              <a:rPr sz="1250" b="0" i="0">
                <a:solidFill>
                  <a:srgbClr val="2F2A36"/>
                </a:solidFill>
                <a:latin typeface="Karla"/>
              </a:rPr>
              <a:t>Who predicted their pulse within ten? Hands up.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85800" y="2468880"/>
            <a:ext cx="7772400" cy="566928"/>
          </a:xfrm>
          <a:prstGeom prst="roundRect">
            <a:avLst>
              <a:gd name="adj" fmla="val 6000"/>
            </a:avLst>
          </a:prstGeom>
          <a:solidFill>
            <a:srgbClr val="F0E4F5"/>
          </a:solidFill>
          <a:ln w="12700">
            <a:solidFill>
              <a:srgbClr val="D8BCE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Oval 11"/>
          <p:cNvSpPr/>
          <p:nvPr/>
        </p:nvSpPr>
        <p:spPr>
          <a:xfrm>
            <a:off x="923544" y="2542032"/>
            <a:ext cx="420624" cy="420624"/>
          </a:xfrm>
          <a:prstGeom prst="ellipse">
            <a:avLst/>
          </a:prstGeom>
          <a:solidFill>
            <a:srgbClr val="50296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923544" y="2615184"/>
            <a:ext cx="420624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200" b="1" i="0">
                <a:solidFill>
                  <a:srgbClr val="FFFDF7"/>
                </a:solidFill>
                <a:latin typeface="Libre Caslon Display"/>
              </a:rPr>
              <a:t>2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554480" y="2569464"/>
            <a:ext cx="667512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4000"/>
              </a:lnSpc>
              <a:spcAft>
                <a:spcPts val="0"/>
              </a:spcAft>
            </a:pPr>
            <a:r>
              <a:rPr sz="1250" b="0" i="0">
                <a:solidFill>
                  <a:srgbClr val="2F2A36"/>
                </a:solidFill>
                <a:latin typeface="Karla"/>
              </a:rPr>
              <a:t>Who predicted the focus change, up or down, correctly?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685800" y="3108960"/>
            <a:ext cx="7772400" cy="566928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D8BCE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Oval 15"/>
          <p:cNvSpPr/>
          <p:nvPr/>
        </p:nvSpPr>
        <p:spPr>
          <a:xfrm>
            <a:off x="923544" y="3182112"/>
            <a:ext cx="420624" cy="420624"/>
          </a:xfrm>
          <a:prstGeom prst="ellipse">
            <a:avLst/>
          </a:prstGeom>
          <a:solidFill>
            <a:srgbClr val="50296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923544" y="3255264"/>
            <a:ext cx="420624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200" b="1" i="0">
                <a:solidFill>
                  <a:srgbClr val="FFFDF7"/>
                </a:solidFill>
                <a:latin typeface="Libre Caslon Display"/>
              </a:rPr>
              <a:t>3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554480" y="3209544"/>
            <a:ext cx="667512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4000"/>
              </a:lnSpc>
              <a:spcAft>
                <a:spcPts val="0"/>
              </a:spcAft>
            </a:pPr>
            <a:r>
              <a:rPr sz="1250" b="0" i="0">
                <a:solidFill>
                  <a:srgbClr val="2F2A36"/>
                </a:solidFill>
                <a:latin typeface="Karla"/>
              </a:rPr>
              <a:t>Did more people get the pulse right, or the focus? Which was easier to guess?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85800" y="3913632"/>
            <a:ext cx="7772400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250" b="1" i="0">
                <a:solidFill>
                  <a:srgbClr val="502961"/>
                </a:solidFill>
                <a:latin typeface="Karla"/>
              </a:rPr>
              <a:t>The pulse is the obvious change. The focus one is the change worth having.</a:t>
            </a:r>
          </a:p>
        </p:txBody>
      </p:sp>
      <p:pic>
        <p:nvPicPr>
          <p:cNvPr id="20" name="Picture 19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9C95A3"/>
                </a:solidFill>
                <a:latin typeface="Karla"/>
              </a:rPr>
              <a:t>The Pastoral Guide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9C95A3"/>
                </a:solidFill>
                <a:latin typeface="Karla"/>
              </a:rPr>
              <a:t>11 / 19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502961"/>
                </a:solidFill>
                <a:latin typeface="Karla"/>
              </a:rPr>
              <a:t>AGAINST A REAL STUDY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086600" y="530352"/>
            <a:ext cx="1371600" cy="347472"/>
          </a:xfrm>
          <a:prstGeom prst="roundRect">
            <a:avLst>
              <a:gd name="adj" fmla="val 50000"/>
            </a:avLst>
          </a:prstGeom>
          <a:solidFill>
            <a:srgbClr val="F0E4F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086600" y="589788"/>
            <a:ext cx="137160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502961"/>
                </a:solidFill>
                <a:latin typeface="Karla"/>
              </a:rPr>
              <a:t>SCIENCE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22960"/>
            <a:ext cx="6035040" cy="53035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0"/>
              </a:spcAft>
            </a:pPr>
            <a:r>
              <a:rPr sz="2900" b="1" i="0">
                <a:solidFill>
                  <a:srgbClr val="2F2A36"/>
                </a:solidFill>
                <a:latin typeface="Libre Caslon Display"/>
              </a:rPr>
              <a:t>Thirty of you, 168 of them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85800" y="1444752"/>
            <a:ext cx="7772400" cy="493776"/>
          </a:xfrm>
          <a:prstGeom prst="roundRect">
            <a:avLst>
              <a:gd name="adj" fmla="val 6000"/>
            </a:avLst>
          </a:prstGeom>
          <a:solidFill>
            <a:srgbClr val="F0E4F5"/>
          </a:solidFill>
          <a:ln w="12700">
            <a:solidFill>
              <a:srgbClr val="A979B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969264" y="1499616"/>
            <a:ext cx="7223760" cy="384048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100" b="1" i="0">
                <a:solidFill>
                  <a:srgbClr val="502961"/>
                </a:solidFill>
                <a:latin typeface="Karla"/>
              </a:rPr>
              <a:t>The study from last week: half moved for twenty minutes at break, half did not.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85800" y="2066543"/>
            <a:ext cx="7772400" cy="493776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D8BCE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969264" y="2130551"/>
            <a:ext cx="274320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200" b="1" i="0">
                <a:solidFill>
                  <a:srgbClr val="502961"/>
                </a:solidFill>
                <a:latin typeface="Libre Caslon Display"/>
              </a:rPr>
              <a:t>What they found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931920" y="2130551"/>
            <a:ext cx="429768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050" b="0" i="0">
                <a:solidFill>
                  <a:srgbClr val="635C6B"/>
                </a:solidFill>
                <a:latin typeface="Karla"/>
              </a:rPr>
              <a:t>The movers' attention went up. The others' went slightly down.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685800" y="2633472"/>
            <a:ext cx="7772400" cy="493776"/>
          </a:xfrm>
          <a:prstGeom prst="roundRect">
            <a:avLst>
              <a:gd name="adj" fmla="val 6000"/>
            </a:avLst>
          </a:prstGeom>
          <a:solidFill>
            <a:srgbClr val="F0E4F5"/>
          </a:solidFill>
          <a:ln w="12700">
            <a:solidFill>
              <a:srgbClr val="D8BCE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969264" y="2697479"/>
            <a:ext cx="274320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200" b="1" i="0">
                <a:solidFill>
                  <a:srgbClr val="502961"/>
                </a:solidFill>
                <a:latin typeface="Libre Caslon Display"/>
              </a:rPr>
              <a:t>What you found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931920" y="2697479"/>
            <a:ext cx="429768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050" b="0" i="0">
                <a:solidFill>
                  <a:srgbClr val="635C6B"/>
                </a:solidFill>
                <a:latin typeface="Karla"/>
              </a:rPr>
              <a:t>Whatever is on the board. Compare the direction first, then the size.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685800" y="3200400"/>
            <a:ext cx="7772400" cy="493776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D8BCE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969264" y="3264408"/>
            <a:ext cx="274320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200" b="1" i="0">
                <a:solidFill>
                  <a:srgbClr val="502961"/>
                </a:solidFill>
                <a:latin typeface="Libre Caslon Display"/>
              </a:rPr>
              <a:t>Three ways yours is weaker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931920" y="3264408"/>
            <a:ext cx="429768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050" b="0" i="0">
                <a:solidFill>
                  <a:srgbClr val="635C6B"/>
                </a:solidFill>
                <a:latin typeface="Karla"/>
              </a:rPr>
              <a:t>No control group, thirty people not 168, and you scored yourselves.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85800" y="3877056"/>
            <a:ext cx="7772400" cy="29260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250" b="1" i="0">
                <a:solidFill>
                  <a:srgbClr val="502961"/>
                </a:solidFill>
                <a:latin typeface="Karla"/>
              </a:rPr>
              <a:t>Getting the same direction as a proper study, with worse tools, is a real result.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85800" y="4242816"/>
            <a:ext cx="777240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900" b="0" i="1">
                <a:solidFill>
                  <a:srgbClr val="9C95A3"/>
                </a:solidFill>
                <a:latin typeface="Karla"/>
              </a:rPr>
              <a:t>Xiao, X. (2026). Frontiers in Psychology, 17, 1781997.</a:t>
            </a:r>
          </a:p>
        </p:txBody>
      </p:sp>
      <p:pic>
        <p:nvPicPr>
          <p:cNvPr id="20" name="Picture 19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9C95A3"/>
                </a:solidFill>
                <a:latin typeface="Karla"/>
              </a:rPr>
              <a:t>The Pastoral Guide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9C95A3"/>
                </a:solidFill>
                <a:latin typeface="Karla"/>
              </a:rPr>
              <a:t>12 / 19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50296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D8BCE4"/>
                </a:solidFill>
                <a:latin typeface="Karla"/>
              </a:rPr>
              <a:t>COLUMN C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086600" y="530352"/>
            <a:ext cx="1371600" cy="347472"/>
          </a:xfrm>
          <a:prstGeom prst="roundRect">
            <a:avLst>
              <a:gd name="adj" fmla="val 50000"/>
            </a:avLst>
          </a:prstGeom>
          <a:solidFill>
            <a:srgbClr val="FFFDF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086600" y="589788"/>
            <a:ext cx="137160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502961"/>
                </a:solidFill>
                <a:latin typeface="Karla"/>
              </a:rPr>
              <a:t>MEASURE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950976"/>
            <a:ext cx="7772400" cy="78638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10000"/>
              </a:lnSpc>
              <a:spcAft>
                <a:spcPts val="0"/>
              </a:spcAft>
            </a:pPr>
            <a:r>
              <a:rPr sz="3600" b="1" i="0">
                <a:solidFill>
                  <a:srgbClr val="FFFDF7"/>
                </a:solidFill>
                <a:latin typeface="Libre Caslon Display"/>
              </a:rPr>
              <a:t>Ten minutes later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1097280" y="2121408"/>
            <a:ext cx="6949440" cy="512064"/>
          </a:xfrm>
          <a:prstGeom prst="roundRect">
            <a:avLst>
              <a:gd name="adj" fmla="val 6000"/>
            </a:avLst>
          </a:prstGeom>
          <a:solidFill>
            <a:srgbClr val="F0E4F5"/>
          </a:solidFill>
          <a:ln w="12700">
            <a:solidFill>
              <a:srgbClr val="F0E4F5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1417320" y="2194560"/>
            <a:ext cx="630936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0000"/>
              </a:lnSpc>
              <a:spcAft>
                <a:spcPts val="0"/>
              </a:spcAft>
            </a:pPr>
            <a:r>
              <a:rPr sz="1250" b="0" i="0">
                <a:solidFill>
                  <a:srgbClr val="502961"/>
                </a:solidFill>
                <a:latin typeface="Karla"/>
              </a:rPr>
              <a:t>Pulse again. It should be close to where it started.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1097280" y="2743200"/>
            <a:ext cx="6949440" cy="512064"/>
          </a:xfrm>
          <a:prstGeom prst="roundRect">
            <a:avLst>
              <a:gd name="adj" fmla="val 6000"/>
            </a:avLst>
          </a:prstGeom>
          <a:solidFill>
            <a:srgbClr val="F0E4F5"/>
          </a:solidFill>
          <a:ln w="12700">
            <a:solidFill>
              <a:srgbClr val="F0E4F5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1417320" y="2816352"/>
            <a:ext cx="630936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0000"/>
              </a:lnSpc>
              <a:spcAft>
                <a:spcPts val="0"/>
              </a:spcAft>
            </a:pPr>
            <a:r>
              <a:rPr sz="1250" b="0" i="0">
                <a:solidFill>
                  <a:srgbClr val="502961"/>
                </a:solidFill>
                <a:latin typeface="Karla"/>
              </a:rPr>
              <a:t>Focus again. This is the one that does not go back.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1097280" y="3364991"/>
            <a:ext cx="6949440" cy="512064"/>
          </a:xfrm>
          <a:prstGeom prst="roundRect">
            <a:avLst>
              <a:gd name="adj" fmla="val 6000"/>
            </a:avLst>
          </a:prstGeom>
          <a:solidFill>
            <a:srgbClr val="F0E4F5"/>
          </a:solidFill>
          <a:ln w="12700">
            <a:solidFill>
              <a:srgbClr val="F0E4F5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1417320" y="3438144"/>
            <a:ext cx="630936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0000"/>
              </a:lnSpc>
              <a:spcAft>
                <a:spcPts val="0"/>
              </a:spcAft>
            </a:pPr>
            <a:r>
              <a:rPr sz="1250" b="0" i="0">
                <a:solidFill>
                  <a:srgbClr val="502961"/>
                </a:solidFill>
                <a:latin typeface="Karla"/>
              </a:rPr>
              <a:t>Circle whichever of your three numbers surprised you most.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22960" y="4059936"/>
            <a:ext cx="7498079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350" b="1" i="0">
                <a:solidFill>
                  <a:srgbClr val="FFFDF7"/>
                </a:solidFill>
                <a:latin typeface="Karla"/>
              </a:rPr>
              <a:t>Your heart went back. Your head did not, or not all the way.</a:t>
            </a:r>
          </a:p>
        </p:txBody>
      </p:sp>
      <p:pic>
        <p:nvPicPr>
          <p:cNvPr id="14" name="Picture 13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D8BCE4"/>
                </a:solidFill>
                <a:latin typeface="Karla"/>
              </a:rPr>
              <a:t>The Pastoral Guide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D8BCE4"/>
                </a:solidFill>
                <a:latin typeface="Karla"/>
              </a:rPr>
              <a:t>13 / 19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502961"/>
                </a:solidFill>
                <a:latin typeface="Karla"/>
              </a:rPr>
              <a:t>BACK TO THE GRAPH FROM LESSON ONE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086600" y="530352"/>
            <a:ext cx="1371600" cy="347472"/>
          </a:xfrm>
          <a:prstGeom prst="roundRect">
            <a:avLst>
              <a:gd name="adj" fmla="val 50000"/>
            </a:avLst>
          </a:prstGeom>
          <a:solidFill>
            <a:srgbClr val="F0E4F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086600" y="589788"/>
            <a:ext cx="137160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502961"/>
                </a:solidFill>
                <a:latin typeface="Karla"/>
              </a:rPr>
              <a:t>SCIENCE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41248"/>
            <a:ext cx="6309360" cy="56692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0"/>
              </a:spcAft>
            </a:pPr>
            <a:r>
              <a:rPr sz="3200" b="1" i="0">
                <a:solidFill>
                  <a:srgbClr val="2F2A36"/>
                </a:solidFill>
                <a:latin typeface="Libre Caslon Display"/>
              </a:rPr>
              <a:t>You just drew this</a:t>
            </a:r>
          </a:p>
        </p:txBody>
      </p:sp>
      <p:sp>
        <p:nvSpPr>
          <p:cNvPr id="7" name="Rectangle 6"/>
          <p:cNvSpPr/>
          <p:nvPr/>
        </p:nvSpPr>
        <p:spPr>
          <a:xfrm>
            <a:off x="1417320" y="1773936"/>
            <a:ext cx="18288" cy="1920240"/>
          </a:xfrm>
          <a:prstGeom prst="rect">
            <a:avLst/>
          </a:prstGeom>
          <a:solidFill>
            <a:srgbClr val="635C6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Rectangle 7"/>
          <p:cNvSpPr/>
          <p:nvPr/>
        </p:nvSpPr>
        <p:spPr>
          <a:xfrm>
            <a:off x="1417320" y="3694176"/>
            <a:ext cx="6309360" cy="18288"/>
          </a:xfrm>
          <a:prstGeom prst="rect">
            <a:avLst/>
          </a:prstGeom>
          <a:solidFill>
            <a:srgbClr val="635C6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914400" y="1463039"/>
            <a:ext cx="237744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900" b="1" i="0" spc="140">
                <a:solidFill>
                  <a:srgbClr val="635C6B"/>
                </a:solidFill>
                <a:latin typeface="Karla"/>
              </a:rPr>
              <a:t>HOW YOU FEEL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446520" y="3803904"/>
            <a:ext cx="128016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900" b="1" i="0" spc="140">
                <a:solidFill>
                  <a:srgbClr val="635C6B"/>
                </a:solidFill>
                <a:latin typeface="Karla"/>
              </a:rPr>
              <a:t>TIME</a:t>
            </a:r>
          </a:p>
        </p:txBody>
      </p:sp>
      <p:sp>
        <p:nvSpPr>
          <p:cNvPr id="11" name="Freeform 10"/>
          <p:cNvSpPr/>
          <p:nvPr/>
        </p:nvSpPr>
        <p:spPr>
          <a:xfrm>
            <a:off x="1417320" y="2503627"/>
            <a:ext cx="6309360" cy="633679"/>
          </a:xfrm>
          <a:custGeom>
            <a:avLst/>
            <a:gdLst/>
            <a:ahLst/>
            <a:cxnLst/>
            <a:rect l="l" t="t" r="r" b="b"/>
            <a:pathLst>
              <a:path w="6309360" h="633679">
                <a:moveTo>
                  <a:pt x="0" y="0"/>
                </a:moveTo>
                <a:lnTo>
                  <a:pt x="45066" y="422"/>
                </a:lnTo>
                <a:lnTo>
                  <a:pt x="90133" y="1685"/>
                </a:lnTo>
                <a:lnTo>
                  <a:pt x="135200" y="3771"/>
                </a:lnTo>
                <a:lnTo>
                  <a:pt x="180267" y="6655"/>
                </a:lnTo>
                <a:lnTo>
                  <a:pt x="225334" y="10301"/>
                </a:lnTo>
                <a:lnTo>
                  <a:pt x="270401" y="14662"/>
                </a:lnTo>
                <a:lnTo>
                  <a:pt x="315468" y="19685"/>
                </a:lnTo>
                <a:lnTo>
                  <a:pt x="360534" y="25304"/>
                </a:lnTo>
                <a:lnTo>
                  <a:pt x="405601" y="31451"/>
                </a:lnTo>
                <a:lnTo>
                  <a:pt x="450668" y="38047"/>
                </a:lnTo>
                <a:lnTo>
                  <a:pt x="495735" y="45011"/>
                </a:lnTo>
                <a:lnTo>
                  <a:pt x="540802" y="52253"/>
                </a:lnTo>
                <a:lnTo>
                  <a:pt x="585869" y="59683"/>
                </a:lnTo>
                <a:lnTo>
                  <a:pt x="630936" y="67208"/>
                </a:lnTo>
                <a:lnTo>
                  <a:pt x="676002" y="74733"/>
                </a:lnTo>
                <a:lnTo>
                  <a:pt x="721069" y="82163"/>
                </a:lnTo>
                <a:lnTo>
                  <a:pt x="766136" y="89406"/>
                </a:lnTo>
                <a:lnTo>
                  <a:pt x="811203" y="96369"/>
                </a:lnTo>
                <a:lnTo>
                  <a:pt x="856270" y="102965"/>
                </a:lnTo>
                <a:lnTo>
                  <a:pt x="901337" y="109112"/>
                </a:lnTo>
                <a:lnTo>
                  <a:pt x="946404" y="114732"/>
                </a:lnTo>
                <a:lnTo>
                  <a:pt x="991470" y="119754"/>
                </a:lnTo>
                <a:lnTo>
                  <a:pt x="1036537" y="124115"/>
                </a:lnTo>
                <a:lnTo>
                  <a:pt x="1081604" y="127761"/>
                </a:lnTo>
                <a:lnTo>
                  <a:pt x="1126671" y="130645"/>
                </a:lnTo>
                <a:lnTo>
                  <a:pt x="1171738" y="132731"/>
                </a:lnTo>
                <a:lnTo>
                  <a:pt x="1216805" y="133994"/>
                </a:lnTo>
                <a:lnTo>
                  <a:pt x="1261872" y="134417"/>
                </a:lnTo>
                <a:lnTo>
                  <a:pt x="1306938" y="134899"/>
                </a:lnTo>
                <a:lnTo>
                  <a:pt x="1352005" y="136342"/>
                </a:lnTo>
                <a:lnTo>
                  <a:pt x="1397072" y="138727"/>
                </a:lnTo>
                <a:lnTo>
                  <a:pt x="1442139" y="142023"/>
                </a:lnTo>
                <a:lnTo>
                  <a:pt x="1487206" y="146190"/>
                </a:lnTo>
                <a:lnTo>
                  <a:pt x="1532273" y="151174"/>
                </a:lnTo>
                <a:lnTo>
                  <a:pt x="1577340" y="156914"/>
                </a:lnTo>
                <a:lnTo>
                  <a:pt x="1622406" y="163336"/>
                </a:lnTo>
                <a:lnTo>
                  <a:pt x="1667473" y="170361"/>
                </a:lnTo>
                <a:lnTo>
                  <a:pt x="1712540" y="177900"/>
                </a:lnTo>
                <a:lnTo>
                  <a:pt x="1757607" y="185857"/>
                </a:lnTo>
                <a:lnTo>
                  <a:pt x="1802674" y="194134"/>
                </a:lnTo>
                <a:lnTo>
                  <a:pt x="1847741" y="202626"/>
                </a:lnTo>
                <a:lnTo>
                  <a:pt x="1892808" y="211226"/>
                </a:lnTo>
                <a:lnTo>
                  <a:pt x="1937874" y="219826"/>
                </a:lnTo>
                <a:lnTo>
                  <a:pt x="1982941" y="228318"/>
                </a:lnTo>
                <a:lnTo>
                  <a:pt x="2028008" y="236595"/>
                </a:lnTo>
                <a:lnTo>
                  <a:pt x="2073075" y="244553"/>
                </a:lnTo>
                <a:lnTo>
                  <a:pt x="2118142" y="252091"/>
                </a:lnTo>
                <a:lnTo>
                  <a:pt x="2163209" y="259116"/>
                </a:lnTo>
                <a:lnTo>
                  <a:pt x="2208276" y="265539"/>
                </a:lnTo>
                <a:lnTo>
                  <a:pt x="2253342" y="271278"/>
                </a:lnTo>
                <a:lnTo>
                  <a:pt x="2298409" y="276263"/>
                </a:lnTo>
                <a:lnTo>
                  <a:pt x="2343476" y="280429"/>
                </a:lnTo>
                <a:lnTo>
                  <a:pt x="2388543" y="283725"/>
                </a:lnTo>
                <a:lnTo>
                  <a:pt x="2433610" y="286110"/>
                </a:lnTo>
                <a:lnTo>
                  <a:pt x="2478677" y="287553"/>
                </a:lnTo>
                <a:lnTo>
                  <a:pt x="2523744" y="288036"/>
                </a:lnTo>
                <a:lnTo>
                  <a:pt x="2568810" y="288519"/>
                </a:lnTo>
                <a:lnTo>
                  <a:pt x="2613877" y="289961"/>
                </a:lnTo>
                <a:lnTo>
                  <a:pt x="2658944" y="292346"/>
                </a:lnTo>
                <a:lnTo>
                  <a:pt x="2704011" y="295642"/>
                </a:lnTo>
                <a:lnTo>
                  <a:pt x="2749078" y="299809"/>
                </a:lnTo>
                <a:lnTo>
                  <a:pt x="2794145" y="304793"/>
                </a:lnTo>
                <a:lnTo>
                  <a:pt x="2839212" y="310533"/>
                </a:lnTo>
                <a:lnTo>
                  <a:pt x="2884278" y="316955"/>
                </a:lnTo>
                <a:lnTo>
                  <a:pt x="2929345" y="323980"/>
                </a:lnTo>
                <a:lnTo>
                  <a:pt x="2974412" y="331519"/>
                </a:lnTo>
                <a:lnTo>
                  <a:pt x="3019479" y="339477"/>
                </a:lnTo>
                <a:lnTo>
                  <a:pt x="3064546" y="347754"/>
                </a:lnTo>
                <a:lnTo>
                  <a:pt x="3109613" y="356245"/>
                </a:lnTo>
                <a:lnTo>
                  <a:pt x="3154680" y="364845"/>
                </a:lnTo>
                <a:lnTo>
                  <a:pt x="3199746" y="373445"/>
                </a:lnTo>
                <a:lnTo>
                  <a:pt x="3244813" y="381937"/>
                </a:lnTo>
                <a:lnTo>
                  <a:pt x="3289880" y="390214"/>
                </a:lnTo>
                <a:lnTo>
                  <a:pt x="3334947" y="398172"/>
                </a:lnTo>
                <a:lnTo>
                  <a:pt x="3380014" y="405710"/>
                </a:lnTo>
                <a:lnTo>
                  <a:pt x="3425081" y="412735"/>
                </a:lnTo>
                <a:lnTo>
                  <a:pt x="3470148" y="419158"/>
                </a:lnTo>
                <a:lnTo>
                  <a:pt x="3515214" y="424897"/>
                </a:lnTo>
                <a:lnTo>
                  <a:pt x="3560281" y="429882"/>
                </a:lnTo>
                <a:lnTo>
                  <a:pt x="3605348" y="434048"/>
                </a:lnTo>
                <a:lnTo>
                  <a:pt x="3650415" y="437345"/>
                </a:lnTo>
                <a:lnTo>
                  <a:pt x="3695482" y="439729"/>
                </a:lnTo>
                <a:lnTo>
                  <a:pt x="3740549" y="441172"/>
                </a:lnTo>
                <a:lnTo>
                  <a:pt x="3785616" y="441655"/>
                </a:lnTo>
                <a:lnTo>
                  <a:pt x="3830682" y="442017"/>
                </a:lnTo>
                <a:lnTo>
                  <a:pt x="3875749" y="443099"/>
                </a:lnTo>
                <a:lnTo>
                  <a:pt x="3920816" y="444888"/>
                </a:lnTo>
                <a:lnTo>
                  <a:pt x="3965883" y="447360"/>
                </a:lnTo>
                <a:lnTo>
                  <a:pt x="4010950" y="450485"/>
                </a:lnTo>
                <a:lnTo>
                  <a:pt x="4056017" y="454223"/>
                </a:lnTo>
                <a:lnTo>
                  <a:pt x="4101084" y="458528"/>
                </a:lnTo>
                <a:lnTo>
                  <a:pt x="4146150" y="463345"/>
                </a:lnTo>
                <a:lnTo>
                  <a:pt x="4191217" y="468613"/>
                </a:lnTo>
                <a:lnTo>
                  <a:pt x="4236284" y="474267"/>
                </a:lnTo>
                <a:lnTo>
                  <a:pt x="4281351" y="480236"/>
                </a:lnTo>
                <a:lnTo>
                  <a:pt x="4326418" y="486443"/>
                </a:lnTo>
                <a:lnTo>
                  <a:pt x="4371485" y="492812"/>
                </a:lnTo>
                <a:lnTo>
                  <a:pt x="4416552" y="499262"/>
                </a:lnTo>
                <a:lnTo>
                  <a:pt x="4461618" y="505712"/>
                </a:lnTo>
                <a:lnTo>
                  <a:pt x="4506685" y="512081"/>
                </a:lnTo>
                <a:lnTo>
                  <a:pt x="4551752" y="518289"/>
                </a:lnTo>
                <a:lnTo>
                  <a:pt x="4596819" y="524257"/>
                </a:lnTo>
                <a:lnTo>
                  <a:pt x="4641886" y="529911"/>
                </a:lnTo>
                <a:lnTo>
                  <a:pt x="4686953" y="535180"/>
                </a:lnTo>
                <a:lnTo>
                  <a:pt x="4732020" y="539997"/>
                </a:lnTo>
                <a:lnTo>
                  <a:pt x="4777086" y="544301"/>
                </a:lnTo>
                <a:lnTo>
                  <a:pt x="4822153" y="548040"/>
                </a:lnTo>
                <a:lnTo>
                  <a:pt x="4867220" y="551164"/>
                </a:lnTo>
                <a:lnTo>
                  <a:pt x="4912287" y="553637"/>
                </a:lnTo>
                <a:lnTo>
                  <a:pt x="4957354" y="555425"/>
                </a:lnTo>
                <a:lnTo>
                  <a:pt x="5002421" y="556507"/>
                </a:lnTo>
                <a:lnTo>
                  <a:pt x="5047488" y="556869"/>
                </a:lnTo>
                <a:lnTo>
                  <a:pt x="5092554" y="557111"/>
                </a:lnTo>
                <a:lnTo>
                  <a:pt x="5137621" y="557832"/>
                </a:lnTo>
                <a:lnTo>
                  <a:pt x="5182688" y="559024"/>
                </a:lnTo>
                <a:lnTo>
                  <a:pt x="5227755" y="560673"/>
                </a:lnTo>
                <a:lnTo>
                  <a:pt x="5272822" y="562756"/>
                </a:lnTo>
                <a:lnTo>
                  <a:pt x="5317889" y="565248"/>
                </a:lnTo>
                <a:lnTo>
                  <a:pt x="5362956" y="568118"/>
                </a:lnTo>
                <a:lnTo>
                  <a:pt x="5408022" y="571329"/>
                </a:lnTo>
                <a:lnTo>
                  <a:pt x="5453089" y="574842"/>
                </a:lnTo>
                <a:lnTo>
                  <a:pt x="5498156" y="578611"/>
                </a:lnTo>
                <a:lnTo>
                  <a:pt x="5543223" y="582590"/>
                </a:lnTo>
                <a:lnTo>
                  <a:pt x="5588290" y="586728"/>
                </a:lnTo>
                <a:lnTo>
                  <a:pt x="5633357" y="590974"/>
                </a:lnTo>
                <a:lnTo>
                  <a:pt x="5678424" y="595274"/>
                </a:lnTo>
                <a:lnTo>
                  <a:pt x="5723490" y="599574"/>
                </a:lnTo>
                <a:lnTo>
                  <a:pt x="5768557" y="603820"/>
                </a:lnTo>
                <a:lnTo>
                  <a:pt x="5813624" y="607958"/>
                </a:lnTo>
                <a:lnTo>
                  <a:pt x="5858691" y="611937"/>
                </a:lnTo>
                <a:lnTo>
                  <a:pt x="5903758" y="615707"/>
                </a:lnTo>
                <a:lnTo>
                  <a:pt x="5948825" y="619219"/>
                </a:lnTo>
                <a:lnTo>
                  <a:pt x="5993892" y="622430"/>
                </a:lnTo>
                <a:lnTo>
                  <a:pt x="6038958" y="625300"/>
                </a:lnTo>
                <a:lnTo>
                  <a:pt x="6084025" y="627792"/>
                </a:lnTo>
                <a:lnTo>
                  <a:pt x="6129092" y="629876"/>
                </a:lnTo>
                <a:lnTo>
                  <a:pt x="6174159" y="631524"/>
                </a:lnTo>
                <a:lnTo>
                  <a:pt x="6219226" y="632716"/>
                </a:lnTo>
                <a:lnTo>
                  <a:pt x="6264293" y="633437"/>
                </a:lnTo>
                <a:lnTo>
                  <a:pt x="6309360" y="633679"/>
                </a:lnTo>
              </a:path>
            </a:pathLst>
          </a:custGeom>
          <a:noFill/>
          <a:ln w="25400">
            <a:solidFill>
              <a:srgbClr val="9C95A3"/>
            </a:solidFill>
            <a:prstDash val="dash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Freeform 11"/>
          <p:cNvSpPr/>
          <p:nvPr/>
        </p:nvSpPr>
        <p:spPr>
          <a:xfrm>
            <a:off x="1417320" y="1908711"/>
            <a:ext cx="6309360" cy="863749"/>
          </a:xfrm>
          <a:custGeom>
            <a:avLst/>
            <a:gdLst/>
            <a:ahLst/>
            <a:cxnLst/>
            <a:rect l="l" t="t" r="r" b="b"/>
            <a:pathLst>
              <a:path w="6309360" h="863749">
                <a:moveTo>
                  <a:pt x="0" y="594916"/>
                </a:moveTo>
                <a:lnTo>
                  <a:pt x="45066" y="595387"/>
                </a:lnTo>
                <a:lnTo>
                  <a:pt x="90133" y="596792"/>
                </a:lnTo>
                <a:lnTo>
                  <a:pt x="135200" y="599103"/>
                </a:lnTo>
                <a:lnTo>
                  <a:pt x="180267" y="602274"/>
                </a:lnTo>
                <a:lnTo>
                  <a:pt x="225334" y="606243"/>
                </a:lnTo>
                <a:lnTo>
                  <a:pt x="270401" y="610933"/>
                </a:lnTo>
                <a:lnTo>
                  <a:pt x="315468" y="616251"/>
                </a:lnTo>
                <a:lnTo>
                  <a:pt x="360534" y="622093"/>
                </a:lnTo>
                <a:lnTo>
                  <a:pt x="405601" y="628343"/>
                </a:lnTo>
                <a:lnTo>
                  <a:pt x="450668" y="634880"/>
                </a:lnTo>
                <a:lnTo>
                  <a:pt x="495735" y="641575"/>
                </a:lnTo>
                <a:lnTo>
                  <a:pt x="540802" y="648297"/>
                </a:lnTo>
                <a:lnTo>
                  <a:pt x="585869" y="654912"/>
                </a:lnTo>
                <a:lnTo>
                  <a:pt x="630936" y="661293"/>
                </a:lnTo>
                <a:lnTo>
                  <a:pt x="676002" y="667312"/>
                </a:lnTo>
                <a:lnTo>
                  <a:pt x="721069" y="672853"/>
                </a:lnTo>
                <a:lnTo>
                  <a:pt x="766136" y="677806"/>
                </a:lnTo>
                <a:lnTo>
                  <a:pt x="811203" y="682074"/>
                </a:lnTo>
                <a:lnTo>
                  <a:pt x="856270" y="685572"/>
                </a:lnTo>
                <a:lnTo>
                  <a:pt x="901337" y="688234"/>
                </a:lnTo>
                <a:lnTo>
                  <a:pt x="946404" y="690005"/>
                </a:lnTo>
                <a:lnTo>
                  <a:pt x="991470" y="690852"/>
                </a:lnTo>
                <a:lnTo>
                  <a:pt x="1036537" y="690687"/>
                </a:lnTo>
                <a:lnTo>
                  <a:pt x="1081604" y="689259"/>
                </a:lnTo>
                <a:lnTo>
                  <a:pt x="1126671" y="686735"/>
                </a:lnTo>
                <a:lnTo>
                  <a:pt x="1171738" y="683463"/>
                </a:lnTo>
                <a:lnTo>
                  <a:pt x="1216805" y="679896"/>
                </a:lnTo>
                <a:lnTo>
                  <a:pt x="1261872" y="676526"/>
                </a:lnTo>
                <a:lnTo>
                  <a:pt x="1306938" y="673820"/>
                </a:lnTo>
                <a:lnTo>
                  <a:pt x="1352005" y="672152"/>
                </a:lnTo>
                <a:lnTo>
                  <a:pt x="1397072" y="671308"/>
                </a:lnTo>
                <a:lnTo>
                  <a:pt x="1442139" y="656796"/>
                </a:lnTo>
                <a:lnTo>
                  <a:pt x="1487206" y="622425"/>
                </a:lnTo>
                <a:lnTo>
                  <a:pt x="1532273" y="570320"/>
                </a:lnTo>
                <a:lnTo>
                  <a:pt x="1577340" y="503704"/>
                </a:lnTo>
                <a:lnTo>
                  <a:pt x="1622406" y="426697"/>
                </a:lnTo>
                <a:lnTo>
                  <a:pt x="1667473" y="344061"/>
                </a:lnTo>
                <a:lnTo>
                  <a:pt x="1712540" y="260907"/>
                </a:lnTo>
                <a:lnTo>
                  <a:pt x="1757607" y="182377"/>
                </a:lnTo>
                <a:lnTo>
                  <a:pt x="1802674" y="113329"/>
                </a:lnTo>
                <a:lnTo>
                  <a:pt x="1847741" y="58032"/>
                </a:lnTo>
                <a:lnTo>
                  <a:pt x="1892808" y="19907"/>
                </a:lnTo>
                <a:lnTo>
                  <a:pt x="1937874" y="1311"/>
                </a:lnTo>
                <a:lnTo>
                  <a:pt x="1982941" y="0"/>
                </a:lnTo>
                <a:lnTo>
                  <a:pt x="2028008" y="2176"/>
                </a:lnTo>
                <a:lnTo>
                  <a:pt x="2073075" y="6237"/>
                </a:lnTo>
                <a:lnTo>
                  <a:pt x="2118142" y="12016"/>
                </a:lnTo>
                <a:lnTo>
                  <a:pt x="2163209" y="19272"/>
                </a:lnTo>
                <a:lnTo>
                  <a:pt x="2208276" y="27705"/>
                </a:lnTo>
                <a:lnTo>
                  <a:pt x="2253342" y="36965"/>
                </a:lnTo>
                <a:lnTo>
                  <a:pt x="2298409" y="46668"/>
                </a:lnTo>
                <a:lnTo>
                  <a:pt x="2343476" y="56412"/>
                </a:lnTo>
                <a:lnTo>
                  <a:pt x="2388543" y="65792"/>
                </a:lnTo>
                <a:lnTo>
                  <a:pt x="2433610" y="74420"/>
                </a:lnTo>
                <a:lnTo>
                  <a:pt x="2478677" y="81937"/>
                </a:lnTo>
                <a:lnTo>
                  <a:pt x="2523744" y="88033"/>
                </a:lnTo>
                <a:lnTo>
                  <a:pt x="2568810" y="92453"/>
                </a:lnTo>
                <a:lnTo>
                  <a:pt x="2613877" y="95015"/>
                </a:lnTo>
                <a:lnTo>
                  <a:pt x="2658944" y="95699"/>
                </a:lnTo>
                <a:lnTo>
                  <a:pt x="2704011" y="97281"/>
                </a:lnTo>
                <a:lnTo>
                  <a:pt x="2749078" y="101094"/>
                </a:lnTo>
                <a:lnTo>
                  <a:pt x="2794145" y="107063"/>
                </a:lnTo>
                <a:lnTo>
                  <a:pt x="2839212" y="115070"/>
                </a:lnTo>
                <a:lnTo>
                  <a:pt x="2884278" y="124959"/>
                </a:lnTo>
                <a:lnTo>
                  <a:pt x="2929345" y="136535"/>
                </a:lnTo>
                <a:lnTo>
                  <a:pt x="2974412" y="149570"/>
                </a:lnTo>
                <a:lnTo>
                  <a:pt x="3019479" y="163809"/>
                </a:lnTo>
                <a:lnTo>
                  <a:pt x="3064546" y="178972"/>
                </a:lnTo>
                <a:lnTo>
                  <a:pt x="3109613" y="194762"/>
                </a:lnTo>
                <a:lnTo>
                  <a:pt x="3154680" y="210868"/>
                </a:lnTo>
                <a:lnTo>
                  <a:pt x="3199746" y="226974"/>
                </a:lnTo>
                <a:lnTo>
                  <a:pt x="3244813" y="242763"/>
                </a:lnTo>
                <a:lnTo>
                  <a:pt x="3289880" y="257926"/>
                </a:lnTo>
                <a:lnTo>
                  <a:pt x="3334947" y="272165"/>
                </a:lnTo>
                <a:lnTo>
                  <a:pt x="3380014" y="285201"/>
                </a:lnTo>
                <a:lnTo>
                  <a:pt x="3425081" y="296776"/>
                </a:lnTo>
                <a:lnTo>
                  <a:pt x="3470148" y="306665"/>
                </a:lnTo>
                <a:lnTo>
                  <a:pt x="3515214" y="314672"/>
                </a:lnTo>
                <a:lnTo>
                  <a:pt x="3560281" y="320641"/>
                </a:lnTo>
                <a:lnTo>
                  <a:pt x="3605348" y="324454"/>
                </a:lnTo>
                <a:lnTo>
                  <a:pt x="3650415" y="326037"/>
                </a:lnTo>
                <a:lnTo>
                  <a:pt x="3695482" y="326807"/>
                </a:lnTo>
                <a:lnTo>
                  <a:pt x="3740549" y="329734"/>
                </a:lnTo>
                <a:lnTo>
                  <a:pt x="3785616" y="334852"/>
                </a:lnTo>
                <a:lnTo>
                  <a:pt x="3830682" y="342061"/>
                </a:lnTo>
                <a:lnTo>
                  <a:pt x="3875749" y="351218"/>
                </a:lnTo>
                <a:lnTo>
                  <a:pt x="3920816" y="362145"/>
                </a:lnTo>
                <a:lnTo>
                  <a:pt x="3965883" y="374625"/>
                </a:lnTo>
                <a:lnTo>
                  <a:pt x="4010950" y="388415"/>
                </a:lnTo>
                <a:lnTo>
                  <a:pt x="4056017" y="403244"/>
                </a:lnTo>
                <a:lnTo>
                  <a:pt x="4101084" y="418819"/>
                </a:lnTo>
                <a:lnTo>
                  <a:pt x="4146150" y="434836"/>
                </a:lnTo>
                <a:lnTo>
                  <a:pt x="4191217" y="450980"/>
                </a:lnTo>
                <a:lnTo>
                  <a:pt x="4236284" y="466934"/>
                </a:lnTo>
                <a:lnTo>
                  <a:pt x="4281351" y="482384"/>
                </a:lnTo>
                <a:lnTo>
                  <a:pt x="4326418" y="497028"/>
                </a:lnTo>
                <a:lnTo>
                  <a:pt x="4371485" y="510577"/>
                </a:lnTo>
                <a:lnTo>
                  <a:pt x="4416552" y="522765"/>
                </a:lnTo>
                <a:lnTo>
                  <a:pt x="4461618" y="533354"/>
                </a:lnTo>
                <a:lnTo>
                  <a:pt x="4506685" y="542135"/>
                </a:lnTo>
                <a:lnTo>
                  <a:pt x="4551752" y="548935"/>
                </a:lnTo>
                <a:lnTo>
                  <a:pt x="4596819" y="553622"/>
                </a:lnTo>
                <a:lnTo>
                  <a:pt x="4641886" y="556103"/>
                </a:lnTo>
                <a:lnTo>
                  <a:pt x="4686953" y="556688"/>
                </a:lnTo>
                <a:lnTo>
                  <a:pt x="4732020" y="558677"/>
                </a:lnTo>
                <a:lnTo>
                  <a:pt x="4777086" y="562826"/>
                </a:lnTo>
                <a:lnTo>
                  <a:pt x="4822153" y="569028"/>
                </a:lnTo>
                <a:lnTo>
                  <a:pt x="4867220" y="577125"/>
                </a:lnTo>
                <a:lnTo>
                  <a:pt x="4912287" y="586908"/>
                </a:lnTo>
                <a:lnTo>
                  <a:pt x="4957354" y="598127"/>
                </a:lnTo>
                <a:lnTo>
                  <a:pt x="5002421" y="610495"/>
                </a:lnTo>
                <a:lnTo>
                  <a:pt x="5047488" y="623693"/>
                </a:lnTo>
                <a:lnTo>
                  <a:pt x="5092554" y="637385"/>
                </a:lnTo>
                <a:lnTo>
                  <a:pt x="5137621" y="651219"/>
                </a:lnTo>
                <a:lnTo>
                  <a:pt x="5182688" y="664840"/>
                </a:lnTo>
                <a:lnTo>
                  <a:pt x="5227755" y="677899"/>
                </a:lnTo>
                <a:lnTo>
                  <a:pt x="5272822" y="690062"/>
                </a:lnTo>
                <a:lnTo>
                  <a:pt x="5317889" y="701016"/>
                </a:lnTo>
                <a:lnTo>
                  <a:pt x="5362956" y="710480"/>
                </a:lnTo>
                <a:lnTo>
                  <a:pt x="5408022" y="718213"/>
                </a:lnTo>
                <a:lnTo>
                  <a:pt x="5453089" y="724016"/>
                </a:lnTo>
                <a:lnTo>
                  <a:pt x="5498156" y="727739"/>
                </a:lnTo>
                <a:lnTo>
                  <a:pt x="5543223" y="729288"/>
                </a:lnTo>
                <a:lnTo>
                  <a:pt x="5588290" y="730083"/>
                </a:lnTo>
                <a:lnTo>
                  <a:pt x="5633357" y="733104"/>
                </a:lnTo>
                <a:lnTo>
                  <a:pt x="5678424" y="738337"/>
                </a:lnTo>
                <a:lnTo>
                  <a:pt x="5723490" y="745599"/>
                </a:lnTo>
                <a:lnTo>
                  <a:pt x="5768557" y="754637"/>
                </a:lnTo>
                <a:lnTo>
                  <a:pt x="5813624" y="765137"/>
                </a:lnTo>
                <a:lnTo>
                  <a:pt x="5858691" y="776731"/>
                </a:lnTo>
                <a:lnTo>
                  <a:pt x="5903758" y="789016"/>
                </a:lnTo>
                <a:lnTo>
                  <a:pt x="5948825" y="801563"/>
                </a:lnTo>
                <a:lnTo>
                  <a:pt x="5993892" y="813936"/>
                </a:lnTo>
                <a:lnTo>
                  <a:pt x="6038958" y="825702"/>
                </a:lnTo>
                <a:lnTo>
                  <a:pt x="6084025" y="836451"/>
                </a:lnTo>
                <a:lnTo>
                  <a:pt x="6129092" y="845808"/>
                </a:lnTo>
                <a:lnTo>
                  <a:pt x="6174159" y="853448"/>
                </a:lnTo>
                <a:lnTo>
                  <a:pt x="6219226" y="859103"/>
                </a:lnTo>
                <a:lnTo>
                  <a:pt x="6264293" y="862578"/>
                </a:lnTo>
                <a:lnTo>
                  <a:pt x="6309360" y="863749"/>
                </a:lnTo>
              </a:path>
            </a:pathLst>
          </a:custGeom>
          <a:noFill/>
          <a:ln w="38100">
            <a:solidFill>
              <a:srgbClr val="50296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Oval 12"/>
          <p:cNvSpPr/>
          <p:nvPr/>
        </p:nvSpPr>
        <p:spPr>
          <a:xfrm>
            <a:off x="2745943" y="2521000"/>
            <a:ext cx="118872" cy="118872"/>
          </a:xfrm>
          <a:prstGeom prst="ellipse">
            <a:avLst/>
          </a:prstGeom>
          <a:solidFill>
            <a:srgbClr val="50296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2119579" y="3785615"/>
            <a:ext cx="137160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>
                <a:solidFill>
                  <a:srgbClr val="502961"/>
                </a:solidFill>
                <a:latin typeface="Karla"/>
              </a:rPr>
              <a:t>A</a:t>
            </a:r>
          </a:p>
        </p:txBody>
      </p:sp>
      <p:sp>
        <p:nvSpPr>
          <p:cNvPr id="15" name="Oval 14"/>
          <p:cNvSpPr/>
          <p:nvPr/>
        </p:nvSpPr>
        <p:spPr>
          <a:xfrm>
            <a:off x="3313785" y="1848916"/>
            <a:ext cx="118872" cy="118872"/>
          </a:xfrm>
          <a:prstGeom prst="ellipse">
            <a:avLst/>
          </a:prstGeom>
          <a:solidFill>
            <a:srgbClr val="50296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2687421" y="3785615"/>
            <a:ext cx="137160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>
                <a:solidFill>
                  <a:srgbClr val="502961"/>
                </a:solidFill>
                <a:latin typeface="Karla"/>
              </a:rPr>
              <a:t>B</a:t>
            </a:r>
          </a:p>
        </p:txBody>
      </p:sp>
      <p:sp>
        <p:nvSpPr>
          <p:cNvPr id="17" name="Oval 16"/>
          <p:cNvSpPr/>
          <p:nvPr/>
        </p:nvSpPr>
        <p:spPr>
          <a:xfrm>
            <a:off x="4828032" y="2117750"/>
            <a:ext cx="118872" cy="118872"/>
          </a:xfrm>
          <a:prstGeom prst="ellipse">
            <a:avLst/>
          </a:prstGeom>
          <a:solidFill>
            <a:srgbClr val="50296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4201668" y="3785615"/>
            <a:ext cx="137160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>
                <a:solidFill>
                  <a:srgbClr val="502961"/>
                </a:solidFill>
                <a:latin typeface="Karla"/>
              </a:rPr>
              <a:t>C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202936" y="3079699"/>
            <a:ext cx="219456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950" b="0" i="1">
                <a:solidFill>
                  <a:srgbClr val="9C95A3"/>
                </a:solidFill>
                <a:latin typeface="Karla"/>
              </a:rPr>
              <a:t>If you had not moved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85800" y="4133087"/>
            <a:ext cx="7772400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250" b="1" i="0">
                <a:solidFill>
                  <a:srgbClr val="502961"/>
                </a:solidFill>
                <a:latin typeface="Karla"/>
              </a:rPr>
              <a:t>Three of your own numbers, on a line you were shown a week before you measured it.</a:t>
            </a:r>
          </a:p>
        </p:txBody>
      </p:sp>
      <p:pic>
        <p:nvPicPr>
          <p:cNvPr id="21" name="Picture 20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9C95A3"/>
                </a:solidFill>
                <a:latin typeface="Karla"/>
              </a:rPr>
              <a:t>The Pastoral Guide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9C95A3"/>
                </a:solidFill>
                <a:latin typeface="Karla"/>
              </a:rPr>
              <a:t>14 / 19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50296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D8BCE4"/>
                </a:solidFill>
                <a:latin typeface="Karla"/>
              </a:rPr>
              <a:t>TO BE CLEAR, AGAIN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086600" y="530352"/>
            <a:ext cx="1371600" cy="347472"/>
          </a:xfrm>
          <a:prstGeom prst="roundRect">
            <a:avLst>
              <a:gd name="adj" fmla="val 50000"/>
            </a:avLst>
          </a:prstGeom>
          <a:solidFill>
            <a:srgbClr val="FFFDF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086600" y="589788"/>
            <a:ext cx="137160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502961"/>
                </a:solidFill>
                <a:latin typeface="Karla"/>
              </a:rPr>
              <a:t>STRAIGHT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96112"/>
            <a:ext cx="7772400" cy="7315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10000"/>
              </a:lnSpc>
              <a:spcAft>
                <a:spcPts val="0"/>
              </a:spcAft>
            </a:pPr>
            <a:r>
              <a:rPr sz="3000" b="1" i="0">
                <a:solidFill>
                  <a:srgbClr val="FFFDF7"/>
                </a:solidFill>
                <a:latin typeface="Libre Caslon Display"/>
              </a:rPr>
              <a:t>What the numbers do not say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914400" y="1883664"/>
            <a:ext cx="7315200" cy="512064"/>
          </a:xfrm>
          <a:prstGeom prst="roundRect">
            <a:avLst>
              <a:gd name="adj" fmla="val 6000"/>
            </a:avLst>
          </a:prstGeom>
          <a:solidFill>
            <a:srgbClr val="F0E4F5"/>
          </a:solidFill>
          <a:ln w="12700">
            <a:solidFill>
              <a:srgbClr val="F0E4F5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1188720" y="1956816"/>
            <a:ext cx="676656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0000"/>
              </a:lnSpc>
              <a:spcAft>
                <a:spcPts val="0"/>
              </a:spcAft>
            </a:pPr>
            <a:r>
              <a:rPr sz="1250" b="0" i="0">
                <a:solidFill>
                  <a:srgbClr val="502961"/>
                </a:solidFill>
                <a:latin typeface="Karla"/>
              </a:rPr>
              <a:t>A big pulse change is not a good score, and a small one is not a bad one.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914400" y="2505456"/>
            <a:ext cx="7315200" cy="512064"/>
          </a:xfrm>
          <a:prstGeom prst="roundRect">
            <a:avLst>
              <a:gd name="adj" fmla="val 6000"/>
            </a:avLst>
          </a:prstGeom>
          <a:solidFill>
            <a:srgbClr val="F0E4F5"/>
          </a:solidFill>
          <a:ln w="12700">
            <a:solidFill>
              <a:srgbClr val="F0E4F5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1188720" y="2578608"/>
            <a:ext cx="676656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0000"/>
              </a:lnSpc>
              <a:spcAft>
                <a:spcPts val="0"/>
              </a:spcAft>
            </a:pPr>
            <a:r>
              <a:rPr sz="1250" b="0" i="0">
                <a:solidFill>
                  <a:srgbClr val="502961"/>
                </a:solidFill>
                <a:latin typeface="Karla"/>
              </a:rPr>
              <a:t>Nobody in this room has been ranked, and nothing here goes in a report.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914400" y="3127248"/>
            <a:ext cx="7315200" cy="512064"/>
          </a:xfrm>
          <a:prstGeom prst="roundRect">
            <a:avLst>
              <a:gd name="adj" fmla="val 6000"/>
            </a:avLst>
          </a:prstGeom>
          <a:solidFill>
            <a:srgbClr val="F0E4F5"/>
          </a:solidFill>
          <a:ln w="12700">
            <a:solidFill>
              <a:srgbClr val="F0E4F5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1188720" y="3200400"/>
            <a:ext cx="676656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0000"/>
              </a:lnSpc>
              <a:spcAft>
                <a:spcPts val="0"/>
              </a:spcAft>
            </a:pPr>
            <a:r>
              <a:rPr sz="1250" b="0" i="0">
                <a:solidFill>
                  <a:srgbClr val="502961"/>
                </a:solidFill>
                <a:latin typeface="Karla"/>
              </a:rPr>
              <a:t>If your focus went down, that is data. It is not you doing it wrong.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22960" y="3986784"/>
            <a:ext cx="7498079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350" b="1" i="0">
                <a:solidFill>
                  <a:srgbClr val="FFFDF7"/>
                </a:solidFill>
                <a:latin typeface="Karla"/>
              </a:rPr>
              <a:t>This is one class, on one day, with one measurement each. That is all.</a:t>
            </a:r>
          </a:p>
        </p:txBody>
      </p:sp>
      <p:pic>
        <p:nvPicPr>
          <p:cNvPr id="14" name="Picture 13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D8BCE4"/>
                </a:solidFill>
                <a:latin typeface="Karla"/>
              </a:rPr>
              <a:t>The Pastoral Guide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D8BCE4"/>
                </a:solidFill>
                <a:latin typeface="Karla"/>
              </a:rPr>
              <a:t>15 / 19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502961"/>
                </a:solidFill>
                <a:latin typeface="Karla"/>
              </a:rPr>
              <a:t>THE ONLY QUESTION THAT MATTERS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086600" y="530352"/>
            <a:ext cx="1371600" cy="347472"/>
          </a:xfrm>
          <a:prstGeom prst="roundRect">
            <a:avLst>
              <a:gd name="adj" fmla="val 50000"/>
            </a:avLst>
          </a:prstGeom>
          <a:solidFill>
            <a:srgbClr val="F0E4F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086600" y="589788"/>
            <a:ext cx="137160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502961"/>
                </a:solidFill>
                <a:latin typeface="Karla"/>
              </a:rPr>
              <a:t>DISCUSS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41248"/>
            <a:ext cx="6309360" cy="56692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0"/>
              </a:spcAft>
            </a:pPr>
            <a:r>
              <a:rPr sz="2800" b="1" i="0">
                <a:solidFill>
                  <a:srgbClr val="2F2A36"/>
                </a:solidFill>
                <a:latin typeface="Libre Caslon Display"/>
              </a:rPr>
              <a:t>Would you do it on your own?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85800" y="1536192"/>
            <a:ext cx="777240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300" b="0" i="1">
                <a:solidFill>
                  <a:srgbClr val="635C6B"/>
                </a:solidFill>
                <a:latin typeface="Karla"/>
              </a:rPr>
              <a:t>It worked. That is not the same as saying you will ever do it again.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85800" y="2103120"/>
            <a:ext cx="7772400" cy="548640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D8BCE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Oval 8"/>
          <p:cNvSpPr/>
          <p:nvPr/>
        </p:nvSpPr>
        <p:spPr>
          <a:xfrm>
            <a:off x="923544" y="2167127"/>
            <a:ext cx="420624" cy="420624"/>
          </a:xfrm>
          <a:prstGeom prst="ellipse">
            <a:avLst/>
          </a:prstGeom>
          <a:solidFill>
            <a:srgbClr val="50296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923544" y="2240279"/>
            <a:ext cx="420624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200" b="1" i="0">
                <a:solidFill>
                  <a:srgbClr val="FFFDF7"/>
                </a:solidFill>
                <a:latin typeface="Libre Caslon Display"/>
              </a:rPr>
              <a:t>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554480" y="2194560"/>
            <a:ext cx="667512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4000"/>
              </a:lnSpc>
              <a:spcAft>
                <a:spcPts val="0"/>
              </a:spcAft>
            </a:pPr>
            <a:r>
              <a:rPr sz="1250" b="0" i="0">
                <a:solidFill>
                  <a:srgbClr val="2F2A36"/>
                </a:solidFill>
                <a:latin typeface="Karla"/>
              </a:rPr>
              <a:t>Would you have done that five minutes if nobody had told you to?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685800" y="2724912"/>
            <a:ext cx="7772400" cy="548640"/>
          </a:xfrm>
          <a:prstGeom prst="roundRect">
            <a:avLst>
              <a:gd name="adj" fmla="val 6000"/>
            </a:avLst>
          </a:prstGeom>
          <a:solidFill>
            <a:srgbClr val="F0E4F5"/>
          </a:solidFill>
          <a:ln w="12700">
            <a:solidFill>
              <a:srgbClr val="D8BCE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Oval 12"/>
          <p:cNvSpPr/>
          <p:nvPr/>
        </p:nvSpPr>
        <p:spPr>
          <a:xfrm>
            <a:off x="923544" y="2788920"/>
            <a:ext cx="420624" cy="420624"/>
          </a:xfrm>
          <a:prstGeom prst="ellipse">
            <a:avLst/>
          </a:prstGeom>
          <a:solidFill>
            <a:srgbClr val="50296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923544" y="2862072"/>
            <a:ext cx="420624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200" b="1" i="0">
                <a:solidFill>
                  <a:srgbClr val="FFFDF7"/>
                </a:solidFill>
                <a:latin typeface="Libre Caslon Display"/>
              </a:rPr>
              <a:t>2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554480" y="2816352"/>
            <a:ext cx="667512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4000"/>
              </a:lnSpc>
              <a:spcAft>
                <a:spcPts val="0"/>
              </a:spcAft>
            </a:pPr>
            <a:r>
              <a:rPr sz="1250" b="0" i="0">
                <a:solidFill>
                  <a:srgbClr val="2F2A36"/>
                </a:solidFill>
                <a:latin typeface="Karla"/>
              </a:rPr>
              <a:t>What is the actual thing that would stop you at home?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685800" y="3346704"/>
            <a:ext cx="7772400" cy="548640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D8BCE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Oval 16"/>
          <p:cNvSpPr/>
          <p:nvPr/>
        </p:nvSpPr>
        <p:spPr>
          <a:xfrm>
            <a:off x="923544" y="3410712"/>
            <a:ext cx="420624" cy="420624"/>
          </a:xfrm>
          <a:prstGeom prst="ellipse">
            <a:avLst/>
          </a:prstGeom>
          <a:solidFill>
            <a:srgbClr val="50296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923544" y="3483864"/>
            <a:ext cx="420624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200" b="1" i="0">
                <a:solidFill>
                  <a:srgbClr val="FFFDF7"/>
                </a:solidFill>
                <a:latin typeface="Libre Caslon Display"/>
              </a:rPr>
              <a:t>3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554480" y="3438144"/>
            <a:ext cx="667512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4000"/>
              </a:lnSpc>
              <a:spcAft>
                <a:spcPts val="0"/>
              </a:spcAft>
            </a:pPr>
            <a:r>
              <a:rPr sz="1250" b="0" i="0">
                <a:solidFill>
                  <a:srgbClr val="2F2A36"/>
                </a:solidFill>
                <a:latin typeface="Karla"/>
              </a:rPr>
              <a:t>What is the smallest version of it you would still bother with?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85800" y="4114800"/>
            <a:ext cx="7772400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250" b="1" i="0">
                <a:solidFill>
                  <a:srgbClr val="502961"/>
                </a:solidFill>
                <a:latin typeface="Karla"/>
              </a:rPr>
              <a:t>The third question is next lesson. Almost nobody keeps up the big version.</a:t>
            </a:r>
          </a:p>
        </p:txBody>
      </p:sp>
      <p:pic>
        <p:nvPicPr>
          <p:cNvPr id="21" name="Picture 20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9C95A3"/>
                </a:solidFill>
                <a:latin typeface="Karla"/>
              </a:rPr>
              <a:t>The Pastoral Guide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9C95A3"/>
                </a:solidFill>
                <a:latin typeface="Karla"/>
              </a:rPr>
              <a:t>16 / 19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502961"/>
                </a:solidFill>
                <a:latin typeface="Karla"/>
              </a:rPr>
              <a:t>NEXT LESSON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6967728" y="530352"/>
            <a:ext cx="1490472" cy="347472"/>
          </a:xfrm>
          <a:prstGeom prst="roundRect">
            <a:avLst>
              <a:gd name="adj" fmla="val 50000"/>
            </a:avLst>
          </a:prstGeom>
          <a:solidFill>
            <a:srgbClr val="F0E4F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6967728" y="589788"/>
            <a:ext cx="1490472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502961"/>
                </a:solidFill>
                <a:latin typeface="Karla"/>
              </a:rPr>
              <a:t>NEXT WEEK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41248"/>
            <a:ext cx="6309360" cy="56692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0"/>
              </a:spcAft>
            </a:pPr>
            <a:r>
              <a:rPr sz="3200" b="1" i="0">
                <a:solidFill>
                  <a:srgbClr val="2F2A36"/>
                </a:solidFill>
                <a:latin typeface="Libre Caslon Display"/>
              </a:rPr>
              <a:t>You design four weeks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85800" y="1536192"/>
            <a:ext cx="777240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300" b="0" i="1">
                <a:solidFill>
                  <a:srgbClr val="635C6B"/>
                </a:solidFill>
                <a:latin typeface="Karla"/>
              </a:rPr>
              <a:t>On a card, and it gets marked against four tests by somebody who is not you.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85800" y="2103120"/>
            <a:ext cx="7772400" cy="548640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D8BCE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987552" y="2194560"/>
            <a:ext cx="274320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350" b="1" i="0">
                <a:solidFill>
                  <a:srgbClr val="502961"/>
                </a:solidFill>
                <a:latin typeface="Libre Caslon Display"/>
              </a:rPr>
              <a:t>Week one is tiny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023360" y="2194560"/>
            <a:ext cx="420624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2000"/>
              </a:lnSpc>
              <a:spcAft>
                <a:spcPts val="0"/>
              </a:spcAft>
            </a:pPr>
            <a:r>
              <a:rPr sz="1100" b="0" i="0">
                <a:solidFill>
                  <a:srgbClr val="635C6B"/>
                </a:solidFill>
                <a:latin typeface="Karla"/>
              </a:rPr>
              <a:t>Smaller than you think. That is what makes it work.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85800" y="2724912"/>
            <a:ext cx="7772400" cy="548640"/>
          </a:xfrm>
          <a:prstGeom prst="roundRect">
            <a:avLst>
              <a:gd name="adj" fmla="val 6000"/>
            </a:avLst>
          </a:prstGeom>
          <a:solidFill>
            <a:srgbClr val="F0E4F5"/>
          </a:solidFill>
          <a:ln w="12700">
            <a:solidFill>
              <a:srgbClr val="D8BCE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987552" y="2816352"/>
            <a:ext cx="274320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350" b="1" i="0">
                <a:solidFill>
                  <a:srgbClr val="502961"/>
                </a:solidFill>
                <a:latin typeface="Libre Caslon Display"/>
              </a:rPr>
              <a:t>It grows slowly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023360" y="2816352"/>
            <a:ext cx="420624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2000"/>
              </a:lnSpc>
              <a:spcAft>
                <a:spcPts val="0"/>
              </a:spcAft>
            </a:pPr>
            <a:r>
              <a:rPr sz="1100" b="0" i="0">
                <a:solidFill>
                  <a:srgbClr val="635C6B"/>
                </a:solidFill>
                <a:latin typeface="Karla"/>
              </a:rPr>
              <a:t>Four weeks, and week four is still nothing dramatic.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85800" y="3346704"/>
            <a:ext cx="7772400" cy="548640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D8BCE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987552" y="3438144"/>
            <a:ext cx="274320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350" b="1" i="0">
                <a:solidFill>
                  <a:srgbClr val="502961"/>
                </a:solidFill>
                <a:latin typeface="Libre Caslon Display"/>
              </a:rPr>
              <a:t>Bring nothing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023360" y="3438144"/>
            <a:ext cx="420624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2000"/>
              </a:lnSpc>
              <a:spcAft>
                <a:spcPts val="0"/>
              </a:spcAft>
            </a:pPr>
            <a:r>
              <a:rPr sz="1100" b="0" i="0">
                <a:solidFill>
                  <a:srgbClr val="635C6B"/>
                </a:solidFill>
                <a:latin typeface="Karla"/>
              </a:rPr>
              <a:t>No kit, no app, no gym. It has to work in your house.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85800" y="4114800"/>
            <a:ext cx="7772400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250" b="1" i="0">
                <a:solidFill>
                  <a:srgbClr val="502961"/>
                </a:solidFill>
                <a:latin typeface="Karla"/>
              </a:rPr>
              <a:t>Bring your sheet. The numbers on it are the reason your plan is worth writing.</a:t>
            </a:r>
          </a:p>
        </p:txBody>
      </p:sp>
      <p:pic>
        <p:nvPicPr>
          <p:cNvPr id="18" name="Picture 17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9C95A3"/>
                </a:solidFill>
                <a:latin typeface="Karla"/>
              </a:rPr>
              <a:t>The Pastoral Guide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9C95A3"/>
                </a:solidFill>
                <a:latin typeface="Karla"/>
              </a:rPr>
              <a:t>17 / 19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50296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D8BCE4"/>
                </a:solidFill>
                <a:latin typeface="Karla"/>
              </a:rPr>
              <a:t>IF YOU REMEMBER ONE THING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48640" y="1298448"/>
            <a:ext cx="8046720" cy="16459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4000"/>
              </a:lnSpc>
              <a:spcAft>
                <a:spcPts val="0"/>
              </a:spcAft>
            </a:pPr>
            <a:r>
              <a:rPr sz="3400" b="1" i="0">
                <a:solidFill>
                  <a:srgbClr val="FFFDF7"/>
                </a:solidFill>
                <a:latin typeface="Libre Caslon Display"/>
              </a:rPr>
              <a:t>Your heart went back to normal.</a:t>
            </a:r>
            <a:br/>
            <a:r>
              <a:rPr sz="3400" b="1" i="0">
                <a:solidFill>
                  <a:srgbClr val="FFFDF7"/>
                </a:solidFill>
                <a:latin typeface="Libre Caslon Display"/>
              </a:rPr>
              <a:t>Your head took longer.</a:t>
            </a:r>
          </a:p>
        </p:txBody>
      </p:sp>
      <p:sp>
        <p:nvSpPr>
          <p:cNvPr id="5" name="Rectangle 4"/>
          <p:cNvSpPr/>
          <p:nvPr/>
        </p:nvSpPr>
        <p:spPr>
          <a:xfrm>
            <a:off x="4069080" y="3127248"/>
            <a:ext cx="1005840" cy="18288"/>
          </a:xfrm>
          <a:prstGeom prst="rect">
            <a:avLst/>
          </a:prstGeom>
          <a:solidFill>
            <a:srgbClr val="A979B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97280" y="3419856"/>
            <a:ext cx="6949440" cy="6400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38000"/>
              </a:lnSpc>
              <a:spcAft>
                <a:spcPts val="0"/>
              </a:spcAft>
            </a:pPr>
            <a:r>
              <a:rPr sz="1450" b="0" i="1">
                <a:solidFill>
                  <a:srgbClr val="D8BCE4"/>
                </a:solidFill>
                <a:latin typeface="Karla"/>
              </a:rPr>
              <a:t>That gap is the whole reason to bother,</a:t>
            </a:r>
            <a:br/>
            <a:r>
              <a:rPr sz="1450" b="0" i="1">
                <a:solidFill>
                  <a:srgbClr val="D8BCE4"/>
                </a:solidFill>
                <a:latin typeface="Karla"/>
              </a:rPr>
              <a:t>and you measured it yourself.</a:t>
            </a:r>
          </a:p>
        </p:txBody>
      </p:sp>
      <p:pic>
        <p:nvPicPr>
          <p:cNvPr id="7" name="Picture 6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D8BCE4"/>
                </a:solidFill>
                <a:latin typeface="Karla"/>
              </a:rPr>
              <a:t>The Pastoral Guide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D8BCE4"/>
                </a:solidFill>
                <a:latin typeface="Karla"/>
              </a:rPr>
              <a:t>18 / 19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0E4F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3" name="Picture 2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31495" y="1170432"/>
            <a:ext cx="681008" cy="78638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40080" y="2304288"/>
            <a:ext cx="7863840" cy="6400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10000"/>
              </a:lnSpc>
              <a:spcAft>
                <a:spcPts val="0"/>
              </a:spcAft>
            </a:pPr>
            <a:r>
              <a:rPr sz="3000" b="1" i="0">
                <a:solidFill>
                  <a:srgbClr val="502961"/>
                </a:solidFill>
                <a:latin typeface="Libre Caslon Display"/>
              </a:rPr>
              <a:t>Bring your sheet next week.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88720" y="3072384"/>
            <a:ext cx="6766560" cy="6400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38000"/>
              </a:lnSpc>
              <a:spcAft>
                <a:spcPts val="0"/>
              </a:spcAft>
            </a:pPr>
            <a:r>
              <a:rPr sz="1300" b="0" i="0">
                <a:solidFill>
                  <a:srgbClr val="635C6B"/>
                </a:solidFill>
                <a:latin typeface="Karla"/>
              </a:rPr>
              <a:t>You are going to turn three numbers</a:t>
            </a:r>
            <a:br/>
            <a:r>
              <a:rPr sz="1300" b="0" i="0">
                <a:solidFill>
                  <a:srgbClr val="635C6B"/>
                </a:solidFill>
                <a:latin typeface="Karla"/>
              </a:rPr>
              <a:t>into four weeks you would actually do.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31520" y="3950208"/>
            <a:ext cx="7680960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100" b="0" i="1">
                <a:solidFill>
                  <a:srgbClr val="9C95A3"/>
                </a:solidFill>
                <a:latin typeface="Karla"/>
              </a:rPr>
              <a:t>Movement and Mental Health  ·  Lesson 2 of 3</a:t>
            </a:r>
          </a:p>
        </p:txBody>
      </p:sp>
      <p:pic>
        <p:nvPicPr>
          <p:cNvPr id="7" name="Picture 6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9C95A3"/>
                </a:solidFill>
                <a:latin typeface="Karla"/>
              </a:rPr>
              <a:t>The Pastoral Guide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9C95A3"/>
                </a:solidFill>
                <a:latin typeface="Karla"/>
              </a:rPr>
              <a:t>19 / 19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