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</p:sldIdLst>
  <p:sldSz cx="9144000" cy="51435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7739" y="566928"/>
            <a:ext cx="728520" cy="8412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8640" y="1572768"/>
            <a:ext cx="804672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 spc="220">
                <a:solidFill>
                  <a:srgbClr val="502961"/>
                </a:solidFill>
                <a:latin typeface="Karla"/>
              </a:rPr>
              <a:t>MOVEMENT AND MENTAL HEALTH  ·  LESSON 3 OF 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5760" y="1956816"/>
            <a:ext cx="8412480" cy="7863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4000"/>
              </a:lnSpc>
              <a:spcAft>
                <a:spcPts val="0"/>
              </a:spcAft>
            </a:pPr>
            <a:r>
              <a:rPr sz="3400" b="1" i="0">
                <a:solidFill>
                  <a:srgbClr val="502961"/>
                </a:solidFill>
                <a:latin typeface="Libre Caslon Display"/>
              </a:rPr>
              <a:t>The one you would actually do</a:t>
            </a:r>
          </a:p>
        </p:txBody>
      </p:sp>
      <p:sp>
        <p:nvSpPr>
          <p:cNvPr id="6" name="Rectangle 5"/>
          <p:cNvSpPr/>
          <p:nvPr/>
        </p:nvSpPr>
        <p:spPr>
          <a:xfrm>
            <a:off x="4069080" y="2962656"/>
            <a:ext cx="1005840" cy="18288"/>
          </a:xfrm>
          <a:prstGeom prst="rect">
            <a:avLst/>
          </a:prstGeom>
          <a:solidFill>
            <a:srgbClr val="A979B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31520" y="3163824"/>
            <a:ext cx="768096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2000"/>
              </a:lnSpc>
              <a:spcAft>
                <a:spcPts val="0"/>
              </a:spcAft>
            </a:pPr>
            <a:r>
              <a:rPr sz="1500" b="0" i="0">
                <a:solidFill>
                  <a:srgbClr val="635C6B"/>
                </a:solidFill>
                <a:latin typeface="Karla"/>
              </a:rPr>
              <a:t>Anyone can write a plan that would work.</a:t>
            </a:r>
            <a:br/>
            <a:r>
              <a:rPr sz="1500" b="0" i="0">
                <a:solidFill>
                  <a:srgbClr val="635C6B"/>
                </a:solidFill>
                <a:latin typeface="Karla"/>
              </a:rPr>
              <a:t>The hard part is writing one you are still doing in four weeks.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3913632"/>
            <a:ext cx="76809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0" i="1">
                <a:solidFill>
                  <a:srgbClr val="9C95A3"/>
                </a:solidFill>
                <a:latin typeface="Karla"/>
              </a:rPr>
              <a:t>Healthy Body, Healthy Mind</a:t>
            </a:r>
          </a:p>
        </p:txBody>
      </p:sp>
      <p:pic>
        <p:nvPicPr>
          <p:cNvPr id="9" name="Picture 8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 / 17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5852160" y="530352"/>
            <a:ext cx="260604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852160" y="589788"/>
            <a:ext cx="260604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TEACHER SLIDE  ·  SKIP 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TWO THINGS TO KNOW FIRST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2F2A36"/>
                </a:solidFill>
                <a:latin typeface="Libre Caslon Display"/>
              </a:rPr>
              <a:t>Read this one first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700784"/>
            <a:ext cx="7772400" cy="1060704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32688" y="1975104"/>
            <a:ext cx="512064" cy="51206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32688" y="2066544"/>
            <a:ext cx="512064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00784" y="1865376"/>
            <a:ext cx="603504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502961"/>
                </a:solidFill>
                <a:latin typeface="Libre Caslon Display"/>
              </a:rPr>
              <a:t>Plans get marked by somebody else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00784" y="2212848"/>
            <a:ext cx="64008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Cards pass two tables along. Nobody marks their own, and nobody is marked on whether they can already do any of it.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2926080"/>
            <a:ext cx="7772400" cy="106070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932688" y="3200400"/>
            <a:ext cx="512064" cy="51206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32688" y="3291840"/>
            <a:ext cx="512064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00784" y="3090672"/>
            <a:ext cx="603504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502961"/>
                </a:solidFill>
                <a:latin typeface="Libre Caslon Display"/>
              </a:rPr>
              <a:t>Some plans will not involve moving much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700784" y="3438144"/>
            <a:ext cx="64008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A student with an injury, a condition or a difficult home can still write a plan that passes all four tests. Seated plans count. Say so before they start writing.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297680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Spare cards cover almost every version of this. Nobody leaves without a plan.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2 / 17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D8BCE4"/>
                </a:solidFill>
                <a:latin typeface="Karla"/>
              </a:rPr>
              <a:t>WHAT THIS ROOM FOUND OUT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RECAP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77824"/>
            <a:ext cx="777240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sz="2800" b="1" i="0">
                <a:solidFill>
                  <a:srgbClr val="FFFDF7"/>
                </a:solidFill>
                <a:latin typeface="Libre Caslon Display"/>
              </a:rPr>
              <a:t>You have already proved it works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914400" y="1755648"/>
            <a:ext cx="7315200" cy="676656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188720" y="1828800"/>
            <a:ext cx="676656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Five minutes moved the numbers.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88720" y="2139696"/>
            <a:ext cx="6766560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0" i="1">
                <a:solidFill>
                  <a:srgbClr val="635C6B"/>
                </a:solidFill>
                <a:latin typeface="Karla"/>
              </a:rPr>
              <a:t>Almost everybody's pulse went up and most people's focus did too.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914400" y="2542032"/>
            <a:ext cx="7315200" cy="676656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188720" y="2615184"/>
            <a:ext cx="676656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Ten minutes later it was still there.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88720" y="2926079"/>
            <a:ext cx="6766560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0" i="1">
                <a:solidFill>
                  <a:srgbClr val="635C6B"/>
                </a:solidFill>
                <a:latin typeface="Karla"/>
              </a:rPr>
              <a:t>The heart went back. The head took longer, which is the useful part.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14400" y="3328415"/>
            <a:ext cx="7315200" cy="676656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188720" y="3401568"/>
            <a:ext cx="676656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And then the lesson ended.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88720" y="3712463"/>
            <a:ext cx="6766560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0" i="1">
                <a:solidFill>
                  <a:srgbClr val="635C6B"/>
                </a:solidFill>
                <a:latin typeface="Karla"/>
              </a:rPr>
              <a:t>Nobody has done it since, and that is the problem this lesson is about.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960" y="4224528"/>
            <a:ext cx="7498079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FFFDF7"/>
                </a:solidFill>
                <a:latin typeface="Karla"/>
              </a:rPr>
              <a:t>Knowing that it works has never been the hard part.</a:t>
            </a:r>
          </a:p>
        </p:txBody>
      </p:sp>
      <p:pic>
        <p:nvPicPr>
          <p:cNvPr id="17" name="Picture 1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D8BCE4"/>
                </a:solidFill>
                <a:latin typeface="Karla"/>
              </a:rPr>
              <a:t>The Pastoral Guide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D8BCE4"/>
                </a:solidFill>
                <a:latin typeface="Karla"/>
              </a:rPr>
              <a:t>3 / 17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WHY THIS LESSON EXISTS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50024" y="530352"/>
            <a:ext cx="1408176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50024" y="589788"/>
            <a:ext cx="1408176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RESEARCH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22960"/>
            <a:ext cx="6035040" cy="53035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000" b="1" i="0">
                <a:solidFill>
                  <a:srgbClr val="2F2A36"/>
                </a:solidFill>
                <a:latin typeface="Libre Caslon Display"/>
              </a:rPr>
              <a:t>Why four weeks?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444752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A979B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69264" y="1499616"/>
            <a:ext cx="722376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100" b="1" i="0">
                <a:solidFill>
                  <a:srgbClr val="502961"/>
                </a:solidFill>
                <a:latin typeface="Karla"/>
              </a:rPr>
              <a:t>21 trials of movement programmes, 2,441 young people, average age fourteen.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066543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Oval 9"/>
          <p:cNvSpPr/>
          <p:nvPr/>
        </p:nvSpPr>
        <p:spPr>
          <a:xfrm>
            <a:off x="941832" y="2121408"/>
            <a:ext cx="384048" cy="38404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41832" y="2185415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17904" y="2139696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150" b="0" i="0">
                <a:solidFill>
                  <a:srgbClr val="2F2A36"/>
                </a:solidFill>
                <a:latin typeface="Karla"/>
              </a:rPr>
              <a:t>While the programmes ran, low mood came down against the groups doing nothing.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2633472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Oval 13"/>
          <p:cNvSpPr/>
          <p:nvPr/>
        </p:nvSpPr>
        <p:spPr>
          <a:xfrm>
            <a:off x="941832" y="2688336"/>
            <a:ext cx="384048" cy="38404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41832" y="2752344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17904" y="2706624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150" b="0" i="0">
                <a:solidFill>
                  <a:srgbClr val="2F2A36"/>
                </a:solidFill>
                <a:latin typeface="Karla"/>
              </a:rPr>
              <a:t>The effect was larger for the students aged thirteen and over than for younger children.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5800" y="3200400"/>
            <a:ext cx="7772400" cy="49377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941832" y="3255264"/>
            <a:ext cx="384048" cy="38404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41832" y="3319272"/>
            <a:ext cx="384048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17904" y="3273552"/>
            <a:ext cx="6675120" cy="34747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150" b="0" i="0">
                <a:solidFill>
                  <a:srgbClr val="2F2A36"/>
                </a:solidFill>
                <a:latin typeface="Karla"/>
              </a:rPr>
              <a:t>Months after the programmes stopped, the difference between the groups had gone.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5800" y="3877055"/>
            <a:ext cx="777240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It helps while you are doing it, so you need a plan, not one good week.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5800" y="4279392"/>
            <a:ext cx="77724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900" b="0" i="1">
                <a:solidFill>
                  <a:srgbClr val="9C95A3"/>
                </a:solidFill>
                <a:latin typeface="Karla"/>
              </a:rPr>
              <a:t>Recchia, F., Bernal, J. D. K., Fong, D. Y. et al. (2023). JAMA Pediatrics, 177(2), 132–140.</a:t>
            </a:r>
          </a:p>
        </p:txBody>
      </p:sp>
      <p:pic>
        <p:nvPicPr>
          <p:cNvPr id="23" name="Picture 2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4 / 17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D8BCE4"/>
                </a:solidFill>
                <a:latin typeface="Karla"/>
              </a:rPr>
              <a:t>WRITE THESE DOWN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LEARN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59536"/>
            <a:ext cx="777240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FFFDF7"/>
                </a:solidFill>
                <a:latin typeface="Libre Caslon Display"/>
              </a:rPr>
              <a:t>Four tests for a plan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91056"/>
            <a:ext cx="3767328" cy="118872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05256" y="1755648"/>
            <a:ext cx="475488" cy="47548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05256" y="1847088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45336" y="1810512"/>
            <a:ext cx="272491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502961"/>
                </a:solidFill>
                <a:latin typeface="Libre Caslon Display"/>
              </a:rPr>
              <a:t>Small enough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3544" y="2249424"/>
            <a:ext cx="32918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000" b="0" i="0">
                <a:solidFill>
                  <a:srgbClr val="635C6B"/>
                </a:solidFill>
                <a:latin typeface="Karla"/>
              </a:rPr>
              <a:t>Under ten minutes. If it needs more, it will not happen on a bad day.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690872" y="1591056"/>
            <a:ext cx="3767328" cy="118872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4910328" y="1755648"/>
            <a:ext cx="475488" cy="47548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910328" y="1847088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550408" y="1810512"/>
            <a:ext cx="272491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502961"/>
                </a:solidFill>
                <a:latin typeface="Libre Caslon Display"/>
              </a:rPr>
              <a:t>Attached to something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928616" y="2249424"/>
            <a:ext cx="32918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000" b="0" i="0">
                <a:solidFill>
                  <a:srgbClr val="635C6B"/>
                </a:solidFill>
                <a:latin typeface="Karla"/>
              </a:rPr>
              <a:t>It follows something you already do, so you do not have to remember it.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5800" y="2944368"/>
            <a:ext cx="3767328" cy="118872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905256" y="3108959"/>
            <a:ext cx="475488" cy="47548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05256" y="3200400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45336" y="3163824"/>
            <a:ext cx="272491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502961"/>
                </a:solidFill>
                <a:latin typeface="Libre Caslon Display"/>
              </a:rPr>
              <a:t>Nothing to get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23544" y="3602735"/>
            <a:ext cx="32918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000" b="0" i="0">
                <a:solidFill>
                  <a:srgbClr val="635C6B"/>
                </a:solidFill>
                <a:latin typeface="Karla"/>
              </a:rPr>
              <a:t>No kit to buy, nowhere to travel to, nobody else needed.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690872" y="2944368"/>
            <a:ext cx="3767328" cy="118872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Oval 22"/>
          <p:cNvSpPr/>
          <p:nvPr/>
        </p:nvSpPr>
        <p:spPr>
          <a:xfrm>
            <a:off x="4910328" y="3108959"/>
            <a:ext cx="475488" cy="475488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4910328" y="3200400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550408" y="3163824"/>
            <a:ext cx="272491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502961"/>
                </a:solidFill>
                <a:latin typeface="Libre Caslon Display"/>
              </a:rPr>
              <a:t>Works on a bad day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928616" y="3602735"/>
            <a:ext cx="32918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000" b="0" i="0">
                <a:solidFill>
                  <a:srgbClr val="635C6B"/>
                </a:solidFill>
                <a:latin typeface="Karla"/>
              </a:rPr>
              <a:t>You would still do it when you feel like doing nothing at all.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85800" y="4242816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FFFDF7"/>
                </a:solidFill>
                <a:latin typeface="Karla"/>
              </a:rPr>
              <a:t>A plan that fails one of these tends to stop in week two.</a:t>
            </a:r>
          </a:p>
        </p:txBody>
      </p:sp>
      <p:pic>
        <p:nvPicPr>
          <p:cNvPr id="28" name="Picture 2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D8BCE4"/>
                </a:solidFill>
                <a:latin typeface="Karla"/>
              </a:rPr>
              <a:t>The Pastoral Guide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D8BCE4"/>
                </a:solidFill>
                <a:latin typeface="Karla"/>
              </a:rPr>
              <a:t>5 / 17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MARK ONE TOGETHER FIRST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MODEL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F2A36"/>
                </a:solidFill>
                <a:latin typeface="Libre Caslon Display"/>
              </a:rPr>
              <a:t>Try it on this one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91056"/>
            <a:ext cx="7772400" cy="60350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A979B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87552" y="1700784"/>
            <a:ext cx="722376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502961"/>
                </a:solidFill>
                <a:latin typeface="Libre Caslon Display"/>
              </a:rPr>
              <a:t>“Run five kilometres every morning before school.”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340864"/>
            <a:ext cx="7772400" cy="38404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69264" y="2368296"/>
            <a:ext cx="2194560" cy="29260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502961"/>
                </a:solidFill>
                <a:latin typeface="Libre Caslon Display"/>
              </a:rPr>
              <a:t>Small enough?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383280" y="2368296"/>
            <a:ext cx="4846320" cy="29260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Forty minutes, on a school morning. No.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2798064"/>
            <a:ext cx="7772400" cy="384048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69264" y="2825496"/>
            <a:ext cx="2194560" cy="29260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502961"/>
                </a:solidFill>
                <a:latin typeface="Libre Caslon Display"/>
              </a:rPr>
              <a:t>Attached to something?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383280" y="2825496"/>
            <a:ext cx="4846320" cy="29260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It is attached to getting up an hour earlier.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3255264"/>
            <a:ext cx="7772400" cy="38404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969264" y="3282696"/>
            <a:ext cx="2194560" cy="29260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502961"/>
                </a:solidFill>
                <a:latin typeface="Libre Caslon Display"/>
              </a:rPr>
              <a:t>Nothing to get?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83280" y="3282696"/>
            <a:ext cx="4846320" cy="29260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Trainers, a safe route, and daylight when you get up.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85800" y="3712464"/>
            <a:ext cx="7772400" cy="384048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69264" y="3739896"/>
            <a:ext cx="2194560" cy="29260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502961"/>
                </a:solidFill>
                <a:latin typeface="Libre Caslon Display"/>
              </a:rPr>
              <a:t>Works on a bad day?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83280" y="3739896"/>
            <a:ext cx="4846320" cy="29260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This is the first thing to go, and it never comes back.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5800" y="4297680"/>
            <a:ext cx="777240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One change passes all four: wall press-ups, right after you brush your teeth.</a:t>
            </a:r>
          </a:p>
        </p:txBody>
      </p:sp>
      <p:pic>
        <p:nvPicPr>
          <p:cNvPr id="22" name="Picture 21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6 / 17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BEFORE YOU WRITE ANYTHING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LEARN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000" b="1" i="0">
                <a:solidFill>
                  <a:srgbClr val="2F2A36"/>
                </a:solidFill>
                <a:latin typeface="Libre Caslon Display"/>
              </a:rPr>
              <a:t>What growing slowly means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361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635C6B"/>
                </a:solidFill>
                <a:latin typeface="Karla"/>
              </a:rPr>
              <a:t>Four weeks, and week four is still not impressive. That is deliberate.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84831"/>
            <a:ext cx="1805940" cy="10058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777240" y="2231136"/>
            <a:ext cx="16230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00" b="0" i="0" spc="120">
                <a:solidFill>
                  <a:srgbClr val="635C6B"/>
                </a:solidFill>
                <a:latin typeface="Karla"/>
              </a:rPr>
              <a:t>Week 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8952" y="2560320"/>
            <a:ext cx="1659636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4000"/>
              </a:lnSpc>
              <a:spcAft>
                <a:spcPts val="0"/>
              </a:spcAft>
            </a:pPr>
            <a:r>
              <a:rPr sz="1400" b="1" i="0">
                <a:solidFill>
                  <a:srgbClr val="502961"/>
                </a:solidFill>
                <a:latin typeface="Libre Caslon Display"/>
              </a:rPr>
              <a:t>Two minutes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674620" y="2084831"/>
            <a:ext cx="1805940" cy="100584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2766060" y="2231136"/>
            <a:ext cx="16230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00" b="0" i="0" spc="120">
                <a:solidFill>
                  <a:srgbClr val="635C6B"/>
                </a:solidFill>
                <a:latin typeface="Karla"/>
              </a:rPr>
              <a:t>Week 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47772" y="2560320"/>
            <a:ext cx="1659636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4000"/>
              </a:lnSpc>
              <a:spcAft>
                <a:spcPts val="0"/>
              </a:spcAft>
            </a:pPr>
            <a:r>
              <a:rPr sz="1400" b="1" i="0">
                <a:solidFill>
                  <a:srgbClr val="502961"/>
                </a:solidFill>
                <a:latin typeface="Libre Caslon Display"/>
              </a:rPr>
              <a:t>Three minutes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663440" y="2084831"/>
            <a:ext cx="1805940" cy="10058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4754880" y="2231136"/>
            <a:ext cx="16230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00" b="0" i="0" spc="120">
                <a:solidFill>
                  <a:srgbClr val="635C6B"/>
                </a:solidFill>
                <a:latin typeface="Karla"/>
              </a:rPr>
              <a:t>Week 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36592" y="2560320"/>
            <a:ext cx="1659636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4000"/>
              </a:lnSpc>
              <a:spcAft>
                <a:spcPts val="0"/>
              </a:spcAft>
            </a:pPr>
            <a:r>
              <a:rPr sz="1400" b="1" i="0">
                <a:solidFill>
                  <a:srgbClr val="502961"/>
                </a:solidFill>
                <a:latin typeface="Libre Caslon Display"/>
              </a:rPr>
              <a:t>Four minutes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652260" y="2084831"/>
            <a:ext cx="1805940" cy="100584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743700" y="2231136"/>
            <a:ext cx="16230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00" b="0" i="0" spc="120">
                <a:solidFill>
                  <a:srgbClr val="635C6B"/>
                </a:solidFill>
                <a:latin typeface="Karla"/>
              </a:rPr>
              <a:t>Week 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25412" y="2560320"/>
            <a:ext cx="1659636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4000"/>
              </a:lnSpc>
              <a:spcAft>
                <a:spcPts val="0"/>
              </a:spcAft>
            </a:pPr>
            <a:r>
              <a:rPr sz="1400" b="1" i="0">
                <a:solidFill>
                  <a:srgbClr val="502961"/>
                </a:solidFill>
                <a:latin typeface="Libre Caslon Display"/>
              </a:rPr>
              <a:t>Five minutes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85800" y="3291840"/>
            <a:ext cx="7772400" cy="566928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A979B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87552" y="3401568"/>
            <a:ext cx="722376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Doubling it every week is how plans fall apart. Add a minute, or one more day.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5800" y="4059936"/>
            <a:ext cx="777240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If week one already feels like an effort, it is too big. Halve it and start again.</a:t>
            </a:r>
          </a:p>
        </p:txBody>
      </p:sp>
      <p:pic>
        <p:nvPicPr>
          <p:cNvPr id="23" name="Picture 2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7 / 17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ON THE CARD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967728" y="530352"/>
            <a:ext cx="1490472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967728" y="589788"/>
            <a:ext cx="1490472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YOUR TURN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F2A36"/>
                </a:solidFill>
                <a:latin typeface="Libre Caslon Display"/>
              </a:rPr>
              <a:t>Write your four weeks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361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635C6B"/>
                </a:solidFill>
                <a:latin typeface="Karla"/>
              </a:rPr>
              <a:t>Name on it. Somebody who has never seen it is going to mark it shortly.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103120"/>
            <a:ext cx="7772400" cy="47548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69264" y="2157984"/>
            <a:ext cx="25603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What it is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49039" y="2157984"/>
            <a:ext cx="44805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One thing. Press-ups, a walk, stretching, dancing in your room.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651760"/>
            <a:ext cx="7772400" cy="475488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69264" y="2706624"/>
            <a:ext cx="25603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When exactly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49039" y="2706624"/>
            <a:ext cx="44805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Not “in the evening”. After what, on which days?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3200400"/>
            <a:ext cx="7772400" cy="47548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69264" y="3255264"/>
            <a:ext cx="25603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Week 1 to week 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49039" y="3255264"/>
            <a:ext cx="44805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How it grows. Four numbers, and week one is tiny.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5800" y="3749039"/>
            <a:ext cx="7772400" cy="475488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969264" y="3803903"/>
            <a:ext cx="25603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What would stop it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749039" y="3803903"/>
            <a:ext cx="44805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050" b="0" i="0">
                <a:solidFill>
                  <a:srgbClr val="635C6B"/>
                </a:solidFill>
                <a:latin typeface="Karla"/>
              </a:rPr>
              <a:t>Name the real obstacle. You need it for the next slide.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5800" y="4370832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Check it against all four tests yourself before you hand it over.</a:t>
            </a:r>
          </a:p>
        </p:txBody>
      </p:sp>
      <p:pic>
        <p:nvPicPr>
          <p:cNvPr id="21" name="Picture 20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8 / 17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D8BCE4"/>
                </a:solidFill>
                <a:latin typeface="Karla"/>
              </a:rPr>
              <a:t>PASS IT TWO TABLES ALONG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SWAP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96112"/>
            <a:ext cx="77724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3100" b="1" i="0">
                <a:solidFill>
                  <a:srgbClr val="FFFDF7"/>
                </a:solidFill>
                <a:latin typeface="Libre Caslon Display"/>
              </a:rPr>
              <a:t>Mark it against the four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920240"/>
            <a:ext cx="7772400" cy="566928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23544" y="1993392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23544" y="2066544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54480" y="2020824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502961"/>
                </a:solidFill>
                <a:latin typeface="Karla"/>
              </a:rPr>
              <a:t>Tick each test the plan actually passes. Four ticks is rare.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578608"/>
            <a:ext cx="7772400" cy="566928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923544" y="2651760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23544" y="2724912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54480" y="2679192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502961"/>
                </a:solidFill>
                <a:latin typeface="Karla"/>
              </a:rPr>
              <a:t>Write the one change that would get it past the test it failed.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3236976"/>
            <a:ext cx="7772400" cy="566928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923544" y="3310128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23544" y="3383280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4480" y="3337560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502961"/>
                </a:solidFill>
                <a:latin typeface="Karla"/>
              </a:rPr>
              <a:t>Then the honest question: would you do this plan?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5800" y="4023360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FFFDF7"/>
                </a:solidFill>
                <a:latin typeface="Karla"/>
              </a:rPr>
              <a:t>Marking a plan is not judging the person. Say what you would change.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D8BCE4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D8BCE4"/>
                </a:solidFill>
                <a:latin typeface="Karla"/>
              </a:rPr>
              <a:t>9 / 17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CARDS BACK TO THEIR OWNERS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READ IT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F2A36"/>
                </a:solidFill>
                <a:latin typeface="Libre Caslon Display"/>
              </a:rPr>
              <a:t>What did they spot?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828800"/>
            <a:ext cx="7772400" cy="56692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23544" y="1901952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23544" y="1975104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54480" y="1929384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Which test did most plans fail? There is almost always one.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468880"/>
            <a:ext cx="7772400" cy="566928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923544" y="2542032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23544" y="2615184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54480" y="2569464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Did anybody pass all four without making it trivial? What was it?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3108960"/>
            <a:ext cx="7772400" cy="56692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923544" y="3182112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23544" y="3255264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4480" y="3209544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Whose change are you actually going to take?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5800" y="3913632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It is nearly always the first test. Almost everybody writes a week one that is too big.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10 / 17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THE BIT THAT ACTUALLY PREDICTS IT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LEARN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400" b="1" i="0">
                <a:solidFill>
                  <a:srgbClr val="2F2A36"/>
                </a:solidFill>
                <a:latin typeface="Libre Caslon Display"/>
              </a:rPr>
              <a:t>If, then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361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635C6B"/>
                </a:solidFill>
                <a:latin typeface="Karla"/>
              </a:rPr>
              <a:t>Deciding in advance what you will do when it goes wrong beats deciding on the day.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103120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69264" y="2194560"/>
            <a:ext cx="246888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If I get home late,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57600" y="2194560"/>
            <a:ext cx="45720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then I do the two-minute version, not none of it.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724912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69264" y="2816352"/>
            <a:ext cx="246888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If I cannot face it,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57600" y="2816352"/>
            <a:ext cx="45720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then I do the first thirty seconds and stop if I want to.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3346704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69264" y="3438144"/>
            <a:ext cx="246888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Libre Caslon Display"/>
              </a:rPr>
              <a:t>If I miss a day,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57600" y="3438144"/>
            <a:ext cx="457200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then I start again the next day, not the next month.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114800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Write one of these on your card. One sentence, and it has to name a real obstacle.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11 / 17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THE BIT THAT LEAVES THIS ROOM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CHOOSE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F2A36"/>
                </a:solidFill>
                <a:latin typeface="Libre Caslon Display"/>
              </a:rPr>
              <a:t>The class collection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361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635C6B"/>
                </a:solidFill>
                <a:latin typeface="Karla"/>
              </a:rPr>
              <a:t>Every plan that passes all four goes in. You each get a copy to take home.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103120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69264" y="2194560"/>
            <a:ext cx="31089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502961"/>
                </a:solidFill>
                <a:latin typeface="Libre Caslon Display"/>
              </a:rPr>
              <a:t>Smallest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97680" y="2194560"/>
            <a:ext cx="39319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The one with the least in it that still counts.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724912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69264" y="2816352"/>
            <a:ext cx="31089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502961"/>
                </a:solidFill>
                <a:latin typeface="Libre Caslon Display"/>
              </a:rPr>
              <a:t>Easiest to remember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97680" y="2816352"/>
            <a:ext cx="39319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The one attached to something you already do every day.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3346704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69264" y="3438144"/>
            <a:ext cx="31089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502961"/>
                </a:solidFill>
                <a:latin typeface="Libre Caslon Display"/>
              </a:rPr>
              <a:t>The one you would steal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97680" y="3438144"/>
            <a:ext cx="39319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Not the most impressive. The one you would copy.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114800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Vote on the last one. It is the best guide to who will still be going in two months.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12 / 17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D8BCE4"/>
                </a:solidFill>
                <a:latin typeface="Karla"/>
              </a:rPr>
              <a:t>TO BE CLEAR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STRAIGHT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96112"/>
            <a:ext cx="77724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2900" b="1" i="0">
                <a:solidFill>
                  <a:srgbClr val="FFFDF7"/>
                </a:solidFill>
                <a:latin typeface="Libre Caslon Display"/>
              </a:rPr>
              <a:t>Most plans stop, and that is fine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914400" y="1883664"/>
            <a:ext cx="7315200" cy="51206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188720" y="1956816"/>
            <a:ext cx="67665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502961"/>
                </a:solidFill>
                <a:latin typeface="Karla"/>
              </a:rPr>
              <a:t>Almost everybody who starts something like this stops at some point.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14400" y="2505456"/>
            <a:ext cx="7315200" cy="51206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188720" y="2578608"/>
            <a:ext cx="67665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502961"/>
                </a:solidFill>
                <a:latin typeface="Karla"/>
              </a:rPr>
              <a:t>Stopping is not failing. It is a normal part of doing anything.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14400" y="3127248"/>
            <a:ext cx="7315200" cy="512064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F0E4F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188720" y="3200400"/>
            <a:ext cx="67665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0" i="0">
                <a:solidFill>
                  <a:srgbClr val="502961"/>
                </a:solidFill>
                <a:latin typeface="Karla"/>
              </a:rPr>
              <a:t>If it stops, you start again at week one. Never at week four.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3986784"/>
            <a:ext cx="7498079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FFFDF7"/>
                </a:solidFill>
                <a:latin typeface="Karla"/>
              </a:rPr>
              <a:t>Nobody keeps a streak. People keep coming back to it.</a:t>
            </a:r>
          </a:p>
        </p:txBody>
      </p:sp>
      <p:pic>
        <p:nvPicPr>
          <p:cNvPr id="14" name="Picture 13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D8BCE4"/>
                </a:solidFill>
                <a:latin typeface="Karla"/>
              </a:rPr>
              <a:t>The Pastoral Guide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D8BCE4"/>
                </a:solidFill>
                <a:latin typeface="Karla"/>
              </a:rPr>
              <a:t>13 / 17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FIND YOUR SHEET FROM THREE WEEKS AGO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976872" y="530352"/>
            <a:ext cx="1481328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976872" y="589788"/>
            <a:ext cx="1481328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LOOK BACK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F2A36"/>
                </a:solidFill>
                <a:latin typeface="Libre Caslon Display"/>
              </a:rPr>
              <a:t>Your very first guess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361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635C6B"/>
                </a:solidFill>
                <a:latin typeface="Karla"/>
              </a:rPr>
              <a:t>The prediction you wrote before you had measured anything. Look at the numbers.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103120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923544" y="2167127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23544" y="2240279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54480" y="2194560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How far out were you, and in which direction?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2724912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923544" y="2788920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23544" y="2862072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54480" y="2816352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Which of the three numbers surprised you most on the day?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5800" y="3346704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Oval 16"/>
          <p:cNvSpPr/>
          <p:nvPr/>
        </p:nvSpPr>
        <p:spPr>
          <a:xfrm>
            <a:off x="923544" y="3410712"/>
            <a:ext cx="420624" cy="420624"/>
          </a:xfrm>
          <a:prstGeom prst="ellipse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923544" y="3483864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54480" y="3438144"/>
            <a:ext cx="66751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F2A36"/>
                </a:solidFill>
                <a:latin typeface="Karla"/>
              </a:rPr>
              <a:t>What do you know now that would have changed the guess?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5800" y="4114800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Three weeks ago you guessed. Then you measured. Now you have a plan.</a:t>
            </a:r>
          </a:p>
        </p:txBody>
      </p:sp>
      <p:pic>
        <p:nvPicPr>
          <p:cNvPr id="21" name="Picture 20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14 / 17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02961"/>
                </a:solidFill>
                <a:latin typeface="Karla"/>
              </a:rPr>
              <a:t>ON THE SLIP, THEN KEEP IT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502961"/>
                </a:solidFill>
                <a:latin typeface="Karla"/>
              </a:rPr>
              <a:t>EXIT SLIP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F2A36"/>
                </a:solidFill>
                <a:latin typeface="Libre Caslon Display"/>
              </a:rPr>
              <a:t>The first one. When?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361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635C6B"/>
                </a:solidFill>
                <a:latin typeface="Karla"/>
              </a:rPr>
              <a:t>Not collected. Put it somewhere you will see it before the day you have written down.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103120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69264" y="2194560"/>
            <a:ext cx="283464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What I am doing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23360" y="2194560"/>
            <a:ext cx="420624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The week one version. The small one.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724912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0E4F5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69264" y="2816352"/>
            <a:ext cx="283464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Which day, after what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23360" y="2816352"/>
            <a:ext cx="420624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A day and a thing it follows. Both, or it will not happen.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3346704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D8BCE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69264" y="3438144"/>
            <a:ext cx="283464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502961"/>
                </a:solidFill>
                <a:latin typeface="Libre Caslon Display"/>
              </a:rPr>
              <a:t>If that fails, then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23360" y="3438144"/>
            <a:ext cx="420624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2000"/>
              </a:lnSpc>
              <a:spcAft>
                <a:spcPts val="0"/>
              </a:spcAft>
            </a:pPr>
            <a:r>
              <a:rPr sz="1100" b="0" i="0">
                <a:solidFill>
                  <a:srgbClr val="635C6B"/>
                </a:solidFill>
                <a:latin typeface="Karla"/>
              </a:rPr>
              <a:t>Your one sentence from the if-then slide.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114800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02961"/>
                </a:solidFill>
                <a:latin typeface="Karla"/>
              </a:rPr>
              <a:t>A day with no time attached is a wish, not a plan. Write down the thing it comes after.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15 / 17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029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D8BCE4"/>
                </a:solidFill>
                <a:latin typeface="Karla"/>
              </a:rPr>
              <a:t>IF YOU REMEMBER ONE THING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1298448"/>
            <a:ext cx="8046720" cy="16459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4000"/>
              </a:lnSpc>
              <a:spcAft>
                <a:spcPts val="0"/>
              </a:spcAft>
            </a:pPr>
            <a:r>
              <a:rPr sz="3400" b="1" i="0">
                <a:solidFill>
                  <a:srgbClr val="FFFDF7"/>
                </a:solidFill>
                <a:latin typeface="Libre Caslon Display"/>
              </a:rPr>
              <a:t>Week one is meant to feel</a:t>
            </a:r>
            <a:br/>
            <a:r>
              <a:rPr sz="3400" b="1" i="0">
                <a:solidFill>
                  <a:srgbClr val="FFFDF7"/>
                </a:solidFill>
                <a:latin typeface="Libre Caslon Display"/>
              </a:rPr>
              <a:t>like almost nothing.</a:t>
            </a:r>
          </a:p>
        </p:txBody>
      </p:sp>
      <p:sp>
        <p:nvSpPr>
          <p:cNvPr id="5" name="Rectangle 4"/>
          <p:cNvSpPr/>
          <p:nvPr/>
        </p:nvSpPr>
        <p:spPr>
          <a:xfrm>
            <a:off x="4069080" y="3127248"/>
            <a:ext cx="1005840" cy="18288"/>
          </a:xfrm>
          <a:prstGeom prst="rect">
            <a:avLst/>
          </a:prstGeom>
          <a:solidFill>
            <a:srgbClr val="A979B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97280" y="3419856"/>
            <a:ext cx="694944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8000"/>
              </a:lnSpc>
              <a:spcAft>
                <a:spcPts val="0"/>
              </a:spcAft>
            </a:pPr>
            <a:r>
              <a:rPr sz="1450" b="0" i="1">
                <a:solidFill>
                  <a:srgbClr val="D8BCE4"/>
                </a:solidFill>
                <a:latin typeface="Karla"/>
              </a:rPr>
              <a:t>The plans that survive are the ones</a:t>
            </a:r>
            <a:br/>
            <a:r>
              <a:rPr sz="1450" b="0" i="1">
                <a:solidFill>
                  <a:srgbClr val="D8BCE4"/>
                </a:solidFill>
                <a:latin typeface="Karla"/>
              </a:rPr>
              <a:t>that looked too small to bother writing down.</a:t>
            </a:r>
          </a:p>
        </p:txBody>
      </p:sp>
      <p:pic>
        <p:nvPicPr>
          <p:cNvPr id="7" name="Picture 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D8BCE4"/>
                </a:solidFill>
                <a:latin typeface="Karla"/>
              </a:rPr>
              <a:t>The Pastoral Guide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D8BCE4"/>
                </a:solidFill>
                <a:latin typeface="Karla"/>
              </a:rPr>
              <a:t>16 / 17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0E4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1495" y="1170432"/>
            <a:ext cx="681008" cy="7863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304288"/>
            <a:ext cx="786384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3000" b="1" i="0">
                <a:solidFill>
                  <a:srgbClr val="502961"/>
                </a:solidFill>
                <a:latin typeface="Libre Caslon Display"/>
              </a:rPr>
              <a:t>That is the series.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8720" y="3072384"/>
            <a:ext cx="676656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8000"/>
              </a:lnSpc>
              <a:spcAft>
                <a:spcPts val="0"/>
              </a:spcAft>
            </a:pPr>
            <a:r>
              <a:rPr sz="1300" b="0" i="0">
                <a:solidFill>
                  <a:srgbClr val="635C6B"/>
                </a:solidFill>
                <a:latin typeface="Karla"/>
              </a:rPr>
              <a:t>A prediction, three numbers you measured yourselves,</a:t>
            </a:r>
            <a:br/>
            <a:r>
              <a:rPr sz="1300" b="0" i="0">
                <a:solidFill>
                  <a:srgbClr val="635C6B"/>
                </a:solidFill>
                <a:latin typeface="Karla"/>
              </a:rPr>
              <a:t>and four weeks small enough to survive.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3950208"/>
            <a:ext cx="76809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00" b="0" i="1">
                <a:solidFill>
                  <a:srgbClr val="9C95A3"/>
                </a:solidFill>
                <a:latin typeface="Karla"/>
              </a:rPr>
              <a:t>Movement and Mental Health  ·  Lesson 3 of 3</a:t>
            </a:r>
          </a:p>
        </p:txBody>
      </p:sp>
      <p:pic>
        <p:nvPicPr>
          <p:cNvPr id="7" name="Picture 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C95A3"/>
                </a:solidFill>
                <a:latin typeface="Karla"/>
              </a:rPr>
              <a:t>The Pastoral Guide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C95A3"/>
                </a:solidFill>
                <a:latin typeface="Karla"/>
              </a:rPr>
              <a:t>17 / 17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