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</p:sldIdLst>
  <p:sldSz cx="9144000" cy="51435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1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EEE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8146" y="640080"/>
            <a:ext cx="807707" cy="93268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8640" y="1810512"/>
            <a:ext cx="8046720" cy="8229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sz="5000" b="1" i="0">
                <a:solidFill>
                  <a:srgbClr val="9A4030"/>
                </a:solidFill>
                <a:latin typeface="Libre Caslon Display"/>
              </a:rPr>
              <a:t>The Apology</a:t>
            </a:r>
          </a:p>
        </p:txBody>
      </p:sp>
      <p:sp>
        <p:nvSpPr>
          <p:cNvPr id="5" name="Rectangle 4"/>
          <p:cNvSpPr/>
          <p:nvPr/>
        </p:nvSpPr>
        <p:spPr>
          <a:xfrm>
            <a:off x="4069080" y="2779776"/>
            <a:ext cx="1005840" cy="18288"/>
          </a:xfrm>
          <a:prstGeom prst="rect">
            <a:avLst/>
          </a:prstGeom>
          <a:solidFill>
            <a:srgbClr val="CD887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731520" y="2980944"/>
            <a:ext cx="7680960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700" b="0" i="0">
                <a:solidFill>
                  <a:srgbClr val="7A6862"/>
                </a:solidFill>
                <a:latin typeface="Karla"/>
              </a:rPr>
              <a:t>Everyone says it. Almost nobody is taught how.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1520" y="3511296"/>
            <a:ext cx="7680960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50" b="0" i="1">
                <a:solidFill>
                  <a:srgbClr val="AD9C96"/>
                </a:solidFill>
                <a:latin typeface="Karla"/>
              </a:rPr>
              <a:t>One lesson</a:t>
            </a:r>
          </a:p>
        </p:txBody>
      </p:sp>
      <p:pic>
        <p:nvPicPr>
          <p:cNvPr id="8" name="Picture 7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D9C96"/>
                </a:solidFill>
                <a:latin typeface="Karla"/>
              </a:rPr>
              <a:t>The Pastoral Guide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D9C96"/>
                </a:solidFill>
                <a:latin typeface="Karla"/>
              </a:rPr>
              <a:t>1 / 14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CD8878"/>
                </a:solidFill>
                <a:latin typeface="Karla"/>
              </a:rPr>
              <a:t>TODAY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841248"/>
            <a:ext cx="777240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0"/>
              </a:spcAft>
            </a:pPr>
            <a:r>
              <a:rPr sz="3100" b="1" i="0">
                <a:solidFill>
                  <a:srgbClr val="463A36"/>
                </a:solidFill>
                <a:latin typeface="Libre Caslon Display"/>
              </a:rPr>
              <a:t>Five things, in this order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737360"/>
            <a:ext cx="1393545" cy="2286000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BC4B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Oval 5"/>
          <p:cNvSpPr/>
          <p:nvPr/>
        </p:nvSpPr>
        <p:spPr>
          <a:xfrm>
            <a:off x="1053388" y="1883664"/>
            <a:ext cx="658368" cy="658368"/>
          </a:xfrm>
          <a:prstGeom prst="ellipse">
            <a:avLst/>
          </a:prstGeom>
          <a:solidFill>
            <a:srgbClr val="9A40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85800" y="2002536"/>
            <a:ext cx="1393545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8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77240" y="2670048"/>
            <a:ext cx="1210665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9A4030"/>
                </a:solidFill>
                <a:latin typeface="Libre Caslon Display"/>
              </a:rPr>
              <a:t>Sort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3816" y="3035808"/>
            <a:ext cx="1137513" cy="85953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0000"/>
              </a:lnSpc>
              <a:spcAft>
                <a:spcPts val="0"/>
              </a:spcAft>
            </a:pPr>
            <a:r>
              <a:rPr sz="1050" b="0" i="0">
                <a:solidFill>
                  <a:srgbClr val="7A6862"/>
                </a:solidFill>
                <a:latin typeface="Karla"/>
              </a:rPr>
              <a:t>Which of these are real apologies?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280513" y="1737360"/>
            <a:ext cx="1393545" cy="2286000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BC4B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Oval 10"/>
          <p:cNvSpPr/>
          <p:nvPr/>
        </p:nvSpPr>
        <p:spPr>
          <a:xfrm>
            <a:off x="2648102" y="1883664"/>
            <a:ext cx="658368" cy="658368"/>
          </a:xfrm>
          <a:prstGeom prst="ellipse">
            <a:avLst/>
          </a:prstGeom>
          <a:solidFill>
            <a:srgbClr val="9A40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2280513" y="2002536"/>
            <a:ext cx="1393545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8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371953" y="2670048"/>
            <a:ext cx="1210665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9A4030"/>
                </a:solidFill>
                <a:latin typeface="Libre Caslon Display"/>
              </a:rPr>
              <a:t>Learn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408529" y="3035808"/>
            <a:ext cx="1137513" cy="85953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0000"/>
              </a:lnSpc>
              <a:spcAft>
                <a:spcPts val="0"/>
              </a:spcAft>
            </a:pPr>
            <a:r>
              <a:rPr sz="1050" b="0" i="0">
                <a:solidFill>
                  <a:srgbClr val="7A6862"/>
                </a:solidFill>
                <a:latin typeface="Karla"/>
              </a:rPr>
              <a:t>The four parts of one that is.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3875227" y="1737360"/>
            <a:ext cx="1393545" cy="2286000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BC4B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Oval 15"/>
          <p:cNvSpPr/>
          <p:nvPr/>
        </p:nvSpPr>
        <p:spPr>
          <a:xfrm>
            <a:off x="4242816" y="1883664"/>
            <a:ext cx="658368" cy="658368"/>
          </a:xfrm>
          <a:prstGeom prst="ellipse">
            <a:avLst/>
          </a:prstGeom>
          <a:solidFill>
            <a:srgbClr val="9A40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3875227" y="2002536"/>
            <a:ext cx="1393545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80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966667" y="2670048"/>
            <a:ext cx="1210665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9A4030"/>
                </a:solidFill>
                <a:latin typeface="Libre Caslon Display"/>
              </a:rPr>
              <a:t>Fix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003243" y="3035808"/>
            <a:ext cx="1137513" cy="85953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0000"/>
              </a:lnSpc>
              <a:spcAft>
                <a:spcPts val="0"/>
              </a:spcAft>
            </a:pPr>
            <a:r>
              <a:rPr sz="1050" b="0" i="0">
                <a:solidFill>
                  <a:srgbClr val="7A6862"/>
                </a:solidFill>
                <a:latin typeface="Karla"/>
              </a:rPr>
              <a:t>Rewrite a bad one, in pairs.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5469940" y="1737360"/>
            <a:ext cx="1393545" cy="2286000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BC4B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Oval 20"/>
          <p:cNvSpPr/>
          <p:nvPr/>
        </p:nvSpPr>
        <p:spPr>
          <a:xfrm>
            <a:off x="5837529" y="1883664"/>
            <a:ext cx="658368" cy="658368"/>
          </a:xfrm>
          <a:prstGeom prst="ellipse">
            <a:avLst/>
          </a:prstGeom>
          <a:solidFill>
            <a:srgbClr val="9A40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5469940" y="2002536"/>
            <a:ext cx="1393545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800" b="1" i="0">
                <a:solidFill>
                  <a:srgbClr val="FFFDF7"/>
                </a:solidFill>
                <a:latin typeface="Libre Caslon Display"/>
              </a:rPr>
              <a:t>4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561380" y="2670048"/>
            <a:ext cx="1210665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9A4030"/>
                </a:solidFill>
                <a:latin typeface="Libre Caslon Display"/>
              </a:rPr>
              <a:t>Mark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597956" y="3035808"/>
            <a:ext cx="1137513" cy="85953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0000"/>
              </a:lnSpc>
              <a:spcAft>
                <a:spcPts val="0"/>
              </a:spcAft>
            </a:pPr>
            <a:r>
              <a:rPr sz="1050" b="0" i="0">
                <a:solidFill>
                  <a:srgbClr val="7A6862"/>
                </a:solidFill>
                <a:latin typeface="Karla"/>
              </a:rPr>
              <a:t>Check somebody else's against the four.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7064654" y="1737360"/>
            <a:ext cx="1393545" cy="2286000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BC4B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Oval 25"/>
          <p:cNvSpPr/>
          <p:nvPr/>
        </p:nvSpPr>
        <p:spPr>
          <a:xfrm>
            <a:off x="7432243" y="1883664"/>
            <a:ext cx="658368" cy="658368"/>
          </a:xfrm>
          <a:prstGeom prst="ellipse">
            <a:avLst/>
          </a:prstGeom>
          <a:solidFill>
            <a:srgbClr val="9A40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7064654" y="2002536"/>
            <a:ext cx="1393545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800" b="1" i="0">
                <a:solidFill>
                  <a:srgbClr val="FFFDF7"/>
                </a:solidFill>
                <a:latin typeface="Libre Caslon Display"/>
              </a:rPr>
              <a:t>5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156094" y="2670048"/>
            <a:ext cx="1210665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9A4030"/>
                </a:solidFill>
                <a:latin typeface="Libre Caslon Display"/>
              </a:rPr>
              <a:t>Write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192670" y="3035808"/>
            <a:ext cx="1137513" cy="85953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0000"/>
              </a:lnSpc>
              <a:spcAft>
                <a:spcPts val="0"/>
              </a:spcAft>
            </a:pPr>
            <a:r>
              <a:rPr sz="1050" b="0" i="0">
                <a:solidFill>
                  <a:srgbClr val="7A6862"/>
                </a:solidFill>
                <a:latin typeface="Karla"/>
              </a:rPr>
              <a:t>One you actually owe. Nobody reads it.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85800" y="4224528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9A4030"/>
                </a:solidFill>
                <a:latin typeface="Karla"/>
              </a:rPr>
              <a:t>Nothing you write today gets read out or handed in.</a:t>
            </a:r>
          </a:p>
        </p:txBody>
      </p:sp>
      <p:pic>
        <p:nvPicPr>
          <p:cNvPr id="31" name="Picture 30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D9C96"/>
                </a:solidFill>
                <a:latin typeface="Karla"/>
              </a:rPr>
              <a:t>The Pastoral Guide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D9C96"/>
                </a:solidFill>
                <a:latin typeface="Karla"/>
              </a:rPr>
              <a:t>2 / 14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A40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EBC4B6"/>
                </a:solidFill>
                <a:latin typeface="Karla"/>
              </a:rPr>
              <a:t>FIRST UP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9A4030"/>
                </a:solidFill>
                <a:latin typeface="Karla"/>
              </a:rPr>
              <a:t>STARTER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7772400" cy="7132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0000"/>
              </a:lnSpc>
              <a:spcAft>
                <a:spcPts val="0"/>
              </a:spcAft>
            </a:pPr>
            <a:r>
              <a:rPr sz="3400" b="1" i="0">
                <a:solidFill>
                  <a:srgbClr val="FFFDF7"/>
                </a:solidFill>
                <a:latin typeface="Libre Caslon Display"/>
              </a:rPr>
              <a:t>Sort them into two piles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417320" y="1810512"/>
            <a:ext cx="6309360" cy="585216"/>
          </a:xfrm>
          <a:prstGeom prst="roundRect">
            <a:avLst>
              <a:gd name="adj" fmla="val 5500"/>
            </a:avLst>
          </a:prstGeom>
          <a:solidFill>
            <a:srgbClr val="FAEEE9"/>
          </a:solidFill>
          <a:ln w="12700">
            <a:solidFill>
              <a:srgbClr val="FAEEE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1655064" y="1911095"/>
            <a:ext cx="384048" cy="384048"/>
          </a:xfrm>
          <a:prstGeom prst="ellipse">
            <a:avLst/>
          </a:prstGeom>
          <a:solidFill>
            <a:srgbClr val="9A40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655064" y="1911095"/>
            <a:ext cx="384048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31136" y="1883664"/>
            <a:ext cx="530352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400" b="0" i="0">
                <a:solidFill>
                  <a:srgbClr val="9A4030"/>
                </a:solidFill>
                <a:latin typeface="Karla"/>
              </a:rPr>
              <a:t>Eight cards on your table. Real apology, or not?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1417320" y="2505456"/>
            <a:ext cx="6309360" cy="585216"/>
          </a:xfrm>
          <a:prstGeom prst="roundRect">
            <a:avLst>
              <a:gd name="adj" fmla="val 5500"/>
            </a:avLst>
          </a:prstGeom>
          <a:solidFill>
            <a:srgbClr val="FAEEE9"/>
          </a:solidFill>
          <a:ln w="12700">
            <a:solidFill>
              <a:srgbClr val="FAEEE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Oval 11"/>
          <p:cNvSpPr/>
          <p:nvPr/>
        </p:nvSpPr>
        <p:spPr>
          <a:xfrm>
            <a:off x="1655064" y="2606040"/>
            <a:ext cx="384048" cy="384048"/>
          </a:xfrm>
          <a:prstGeom prst="ellipse">
            <a:avLst/>
          </a:prstGeom>
          <a:solidFill>
            <a:srgbClr val="9A40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655064" y="2606040"/>
            <a:ext cx="384048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231136" y="2578608"/>
            <a:ext cx="530352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400" b="0" i="0">
                <a:solidFill>
                  <a:srgbClr val="9A4030"/>
                </a:solidFill>
                <a:latin typeface="Karla"/>
              </a:rPr>
              <a:t>Two piles. You will not agree on all eight.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1417320" y="3200400"/>
            <a:ext cx="6309360" cy="585216"/>
          </a:xfrm>
          <a:prstGeom prst="roundRect">
            <a:avLst>
              <a:gd name="adj" fmla="val 5500"/>
            </a:avLst>
          </a:prstGeom>
          <a:solidFill>
            <a:srgbClr val="FAEEE9"/>
          </a:solidFill>
          <a:ln w="12700">
            <a:solidFill>
              <a:srgbClr val="FAEEE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Oval 15"/>
          <p:cNvSpPr/>
          <p:nvPr/>
        </p:nvSpPr>
        <p:spPr>
          <a:xfrm>
            <a:off x="1655064" y="3300984"/>
            <a:ext cx="384048" cy="384048"/>
          </a:xfrm>
          <a:prstGeom prst="ellipse">
            <a:avLst/>
          </a:prstGeom>
          <a:solidFill>
            <a:srgbClr val="9A40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655064" y="3300984"/>
            <a:ext cx="384048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231136" y="3273552"/>
            <a:ext cx="530352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400" b="0" i="0">
                <a:solidFill>
                  <a:srgbClr val="9A4030"/>
                </a:solidFill>
                <a:latin typeface="Karla"/>
              </a:rPr>
              <a:t>Be ready to say why.</a:t>
            </a:r>
          </a:p>
        </p:txBody>
      </p:sp>
      <p:pic>
        <p:nvPicPr>
          <p:cNvPr id="19" name="Picture 18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EBC4B6"/>
                </a:solidFill>
                <a:latin typeface="Karla"/>
              </a:rPr>
              <a:t>The Pastoral Guide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EBC4B6"/>
                </a:solidFill>
                <a:latin typeface="Karla"/>
              </a:rPr>
              <a:t>3 / 14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CD8878"/>
                </a:solidFill>
                <a:latin typeface="Karla"/>
              </a:rPr>
              <a:t>FEEDBACK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59168" y="530352"/>
            <a:ext cx="1399032" cy="347472"/>
          </a:xfrm>
          <a:prstGeom prst="roundRect">
            <a:avLst>
              <a:gd name="adj" fmla="val 50000"/>
            </a:avLst>
          </a:prstGeom>
          <a:solidFill>
            <a:srgbClr val="FAEEE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59168" y="589788"/>
            <a:ext cx="1399032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9A4030"/>
                </a:solidFill>
                <a:latin typeface="Karla"/>
              </a:rPr>
              <a:t>FEEDBACK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6035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0"/>
              </a:spcAft>
            </a:pPr>
            <a:r>
              <a:rPr sz="3100" b="1" i="0">
                <a:solidFill>
                  <a:srgbClr val="463A36"/>
                </a:solidFill>
                <a:latin typeface="Libre Caslon Display"/>
              </a:rPr>
              <a:t>Only three were real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883664"/>
            <a:ext cx="7772400" cy="640080"/>
          </a:xfrm>
          <a:prstGeom prst="roundRect">
            <a:avLst>
              <a:gd name="adj" fmla="val 5500"/>
            </a:avLst>
          </a:prstGeom>
          <a:solidFill>
            <a:srgbClr val="FAEEE9"/>
          </a:solidFill>
          <a:ln w="12700">
            <a:solidFill>
              <a:srgbClr val="EBC4B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941832" y="2002536"/>
            <a:ext cx="402336" cy="402336"/>
          </a:xfrm>
          <a:prstGeom prst="ellipse">
            <a:avLst/>
          </a:prstGeom>
          <a:solidFill>
            <a:srgbClr val="9A40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41832" y="1984248"/>
            <a:ext cx="402336" cy="40233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4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72768" y="1965960"/>
            <a:ext cx="6583680" cy="4572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400" b="1" i="0">
                <a:solidFill>
                  <a:srgbClr val="9A4030"/>
                </a:solidFill>
                <a:latin typeface="Libre Caslon Display"/>
              </a:rPr>
              <a:t>“I shouldn’t have said it in front of everyone. That was embarrassing for you.”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2615184"/>
            <a:ext cx="7772400" cy="640080"/>
          </a:xfrm>
          <a:prstGeom prst="roundRect">
            <a:avLst>
              <a:gd name="adj" fmla="val 5500"/>
            </a:avLst>
          </a:prstGeom>
          <a:solidFill>
            <a:srgbClr val="FAEEE9"/>
          </a:solidFill>
          <a:ln w="12700">
            <a:solidFill>
              <a:srgbClr val="EBC4B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Oval 11"/>
          <p:cNvSpPr/>
          <p:nvPr/>
        </p:nvSpPr>
        <p:spPr>
          <a:xfrm>
            <a:off x="941832" y="2734056"/>
            <a:ext cx="402336" cy="402336"/>
          </a:xfrm>
          <a:prstGeom prst="ellipse">
            <a:avLst/>
          </a:prstGeom>
          <a:solidFill>
            <a:srgbClr val="9A40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41832" y="2715768"/>
            <a:ext cx="402336" cy="40233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400" b="1" i="0">
                <a:solidFill>
                  <a:srgbClr val="FFFDF7"/>
                </a:solidFill>
                <a:latin typeface="Libre Caslon Display"/>
              </a:rPr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72768" y="2697480"/>
            <a:ext cx="6583680" cy="4572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400" b="1" i="0">
                <a:solidFill>
                  <a:srgbClr val="9A4030"/>
                </a:solidFill>
                <a:latin typeface="Libre Caslon Display"/>
              </a:rPr>
              <a:t>“I was wrong, and I am not going to do it again.”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85800" y="3346704"/>
            <a:ext cx="7772400" cy="640080"/>
          </a:xfrm>
          <a:prstGeom prst="roundRect">
            <a:avLst>
              <a:gd name="adj" fmla="val 5500"/>
            </a:avLst>
          </a:prstGeom>
          <a:solidFill>
            <a:srgbClr val="FAEEE9"/>
          </a:solidFill>
          <a:ln w="12700">
            <a:solidFill>
              <a:srgbClr val="EBC4B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Oval 15"/>
          <p:cNvSpPr/>
          <p:nvPr/>
        </p:nvSpPr>
        <p:spPr>
          <a:xfrm>
            <a:off x="941832" y="3465575"/>
            <a:ext cx="402336" cy="402336"/>
          </a:xfrm>
          <a:prstGeom prst="ellipse">
            <a:avLst/>
          </a:prstGeom>
          <a:solidFill>
            <a:srgbClr val="9A40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941832" y="3447288"/>
            <a:ext cx="402336" cy="40233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400" b="1" i="0">
                <a:solidFill>
                  <a:srgbClr val="FFFDF7"/>
                </a:solidFill>
                <a:latin typeface="Libre Caslon Display"/>
              </a:rPr>
              <a:t>7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72768" y="3429000"/>
            <a:ext cx="6583680" cy="4572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400" b="1" i="0">
                <a:solidFill>
                  <a:srgbClr val="9A4030"/>
                </a:solidFill>
                <a:latin typeface="Libre Caslon Display"/>
              </a:rPr>
              <a:t>“I know saying sorry doesn’t undo it. I’ll walk in with you tomorrow.”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85800" y="4261104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7A6862"/>
                </a:solidFill>
                <a:latin typeface="Karla"/>
              </a:rPr>
              <a:t>The other five are all doing one of three things instead.</a:t>
            </a:r>
          </a:p>
        </p:txBody>
      </p:sp>
      <p:pic>
        <p:nvPicPr>
          <p:cNvPr id="20" name="Picture 19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D9C96"/>
                </a:solidFill>
                <a:latin typeface="Karla"/>
              </a:rPr>
              <a:t>The Pastoral Guide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D9C96"/>
                </a:solidFill>
                <a:latin typeface="Karla"/>
              </a:rPr>
              <a:t>4 / 14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CD8878"/>
                </a:solidFill>
                <a:latin typeface="Karla"/>
              </a:rPr>
              <a:t>FEEDBACK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AEEE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9A4030"/>
                </a:solidFill>
                <a:latin typeface="Karla"/>
              </a:rPr>
              <a:t>TEACH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6035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0"/>
              </a:spcAft>
            </a:pPr>
            <a:r>
              <a:rPr sz="3100" b="1" i="0">
                <a:solidFill>
                  <a:srgbClr val="463A36"/>
                </a:solidFill>
                <a:latin typeface="Libre Caslon Display"/>
              </a:rPr>
              <a:t>The three moves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700784"/>
            <a:ext cx="2420112" cy="2523744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BC4B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1566672" y="1828800"/>
            <a:ext cx="658368" cy="658368"/>
          </a:xfrm>
          <a:prstGeom prst="ellipse">
            <a:avLst/>
          </a:prstGeom>
          <a:solidFill>
            <a:srgbClr val="9A40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9" name="Picture 8" descr="bubble_x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2976" y="1975103"/>
            <a:ext cx="365760" cy="36576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32104" y="2578608"/>
            <a:ext cx="2127504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4000"/>
              </a:lnSpc>
              <a:spcAft>
                <a:spcPts val="0"/>
              </a:spcAft>
            </a:pPr>
            <a:r>
              <a:rPr sz="1300" b="1" i="0">
                <a:solidFill>
                  <a:srgbClr val="9A4030"/>
                </a:solidFill>
                <a:latin typeface="Libre Caslon Display"/>
              </a:rPr>
              <a:t>“I’m sorry you feel that way.”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32104" y="3163824"/>
            <a:ext cx="2127504" cy="40233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150" b="1" i="0">
                <a:solidFill>
                  <a:srgbClr val="463A36"/>
                </a:solidFill>
                <a:latin typeface="Karla"/>
              </a:rPr>
              <a:t>Blames the person who was hurt.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50392" y="3602736"/>
            <a:ext cx="2090928" cy="53035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8000"/>
              </a:lnSpc>
              <a:spcAft>
                <a:spcPts val="0"/>
              </a:spcAft>
            </a:pPr>
            <a:r>
              <a:rPr sz="1000" b="0" i="0">
                <a:solidFill>
                  <a:srgbClr val="7A6862"/>
                </a:solidFill>
                <a:latin typeface="Karla"/>
              </a:rPr>
              <a:t>The sentence is about their reaction, not your action.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361944" y="1700784"/>
            <a:ext cx="2420112" cy="2523744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BC4B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Oval 13"/>
          <p:cNvSpPr/>
          <p:nvPr/>
        </p:nvSpPr>
        <p:spPr>
          <a:xfrm>
            <a:off x="4242816" y="1828800"/>
            <a:ext cx="658368" cy="658368"/>
          </a:xfrm>
          <a:prstGeom prst="ellipse">
            <a:avLst/>
          </a:prstGeom>
          <a:solidFill>
            <a:srgbClr val="9A40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5" name="Picture 14" descr="bubble_x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9120" y="1975103"/>
            <a:ext cx="365760" cy="36576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508248" y="2578608"/>
            <a:ext cx="2127504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4000"/>
              </a:lnSpc>
              <a:spcAft>
                <a:spcPts val="0"/>
              </a:spcAft>
            </a:pPr>
            <a:r>
              <a:rPr sz="1300" b="1" i="0">
                <a:solidFill>
                  <a:srgbClr val="9A4030"/>
                </a:solidFill>
                <a:latin typeface="Libre Caslon Display"/>
              </a:rPr>
              <a:t>“Mistakes were made.”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508248" y="3163824"/>
            <a:ext cx="2127504" cy="40233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150" b="1" i="0">
                <a:solidFill>
                  <a:srgbClr val="463A36"/>
                </a:solidFill>
                <a:latin typeface="Karla"/>
              </a:rPr>
              <a:t>Takes the person out.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526536" y="3602736"/>
            <a:ext cx="2090928" cy="53035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8000"/>
              </a:lnSpc>
              <a:spcAft>
                <a:spcPts val="0"/>
              </a:spcAft>
            </a:pPr>
            <a:r>
              <a:rPr sz="1000" b="0" i="0">
                <a:solidFill>
                  <a:srgbClr val="7A6862"/>
                </a:solidFill>
                <a:latin typeface="Karla"/>
              </a:rPr>
              <a:t>If you cannot say who did it, you have not admitted anything.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038088" y="1700784"/>
            <a:ext cx="2420112" cy="2523744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BC4B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Oval 19"/>
          <p:cNvSpPr/>
          <p:nvPr/>
        </p:nvSpPr>
        <p:spPr>
          <a:xfrm>
            <a:off x="6918960" y="1828800"/>
            <a:ext cx="658368" cy="658368"/>
          </a:xfrm>
          <a:prstGeom prst="ellipse">
            <a:avLst/>
          </a:prstGeom>
          <a:solidFill>
            <a:srgbClr val="9A40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21" name="Picture 20" descr="bubble_x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5264" y="1975103"/>
            <a:ext cx="365760" cy="36576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6184392" y="2578608"/>
            <a:ext cx="2127504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4000"/>
              </a:lnSpc>
              <a:spcAft>
                <a:spcPts val="0"/>
              </a:spcAft>
            </a:pPr>
            <a:r>
              <a:rPr sz="1300" b="1" i="0">
                <a:solidFill>
                  <a:srgbClr val="9A4030"/>
                </a:solidFill>
                <a:latin typeface="Libre Caslon Display"/>
              </a:rPr>
              <a:t>“Sorry, but you started it.”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184392" y="3163824"/>
            <a:ext cx="2127504" cy="40233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150" b="1" i="0">
                <a:solidFill>
                  <a:srgbClr val="463A36"/>
                </a:solidFill>
                <a:latin typeface="Karla"/>
              </a:rPr>
              <a:t>Cancels itself out.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202680" y="3602736"/>
            <a:ext cx="2090928" cy="53035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8000"/>
              </a:lnSpc>
              <a:spcAft>
                <a:spcPts val="0"/>
              </a:spcAft>
            </a:pPr>
            <a:r>
              <a:rPr sz="1000" b="0" i="0">
                <a:solidFill>
                  <a:srgbClr val="7A6862"/>
                </a:solidFill>
                <a:latin typeface="Karla"/>
              </a:rPr>
              <a:t>Everything after but is what you actually meant.</a:t>
            </a:r>
          </a:p>
        </p:txBody>
      </p:sp>
      <p:pic>
        <p:nvPicPr>
          <p:cNvPr id="25" name="Picture 24" descr="logo-mast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D9C96"/>
                </a:solidFill>
                <a:latin typeface="Karla"/>
              </a:rPr>
              <a:t>The Pastoral Guide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D9C96"/>
                </a:solidFill>
                <a:latin typeface="Karla"/>
              </a:rPr>
              <a:t>5 / 14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CD8878"/>
                </a:solidFill>
                <a:latin typeface="Karla"/>
              </a:rPr>
              <a:t>SO WHAT DOES A REAL ONE DO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AEEE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9A4030"/>
                </a:solidFill>
                <a:latin typeface="Karla"/>
              </a:rPr>
              <a:t>TEACH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6035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0"/>
              </a:spcAft>
            </a:pPr>
            <a:r>
              <a:rPr sz="3100" b="1" i="0">
                <a:solidFill>
                  <a:srgbClr val="463A36"/>
                </a:solidFill>
                <a:latin typeface="Libre Caslon Display"/>
              </a:rPr>
              <a:t>Four parts, in this order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755648"/>
            <a:ext cx="1764792" cy="2395728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BC4B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1220724" y="1883664"/>
            <a:ext cx="694944" cy="694944"/>
          </a:xfrm>
          <a:prstGeom prst="ellipse">
            <a:avLst/>
          </a:prstGeom>
          <a:solidFill>
            <a:srgbClr val="9A40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685800" y="2011680"/>
            <a:ext cx="1764792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20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3816" y="2688336"/>
            <a:ext cx="1508760" cy="6035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4000"/>
              </a:lnSpc>
              <a:spcAft>
                <a:spcPts val="0"/>
              </a:spcAft>
            </a:pPr>
            <a:r>
              <a:rPr sz="1350" b="1" i="0">
                <a:solidFill>
                  <a:srgbClr val="9A4030"/>
                </a:solidFill>
                <a:latin typeface="Libre Caslon Display"/>
              </a:rPr>
              <a:t>Name what you did.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50392" y="3328416"/>
            <a:ext cx="1435607" cy="7315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0000"/>
              </a:lnSpc>
              <a:spcAft>
                <a:spcPts val="0"/>
              </a:spcAft>
            </a:pPr>
            <a:r>
              <a:rPr sz="1050" b="0" i="0">
                <a:solidFill>
                  <a:srgbClr val="7A6862"/>
                </a:solidFill>
                <a:latin typeface="Karla"/>
              </a:rPr>
              <a:t>Not what happened: what you did.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688336" y="1755648"/>
            <a:ext cx="1764792" cy="2395728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BC4B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Oval 12"/>
          <p:cNvSpPr/>
          <p:nvPr/>
        </p:nvSpPr>
        <p:spPr>
          <a:xfrm>
            <a:off x="3223260" y="1883664"/>
            <a:ext cx="694944" cy="694944"/>
          </a:xfrm>
          <a:prstGeom prst="ellipse">
            <a:avLst/>
          </a:prstGeom>
          <a:solidFill>
            <a:srgbClr val="9A40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2688336" y="2011680"/>
            <a:ext cx="1764792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20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816352" y="2688336"/>
            <a:ext cx="1508760" cy="6035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4000"/>
              </a:lnSpc>
              <a:spcAft>
                <a:spcPts val="0"/>
              </a:spcAft>
            </a:pPr>
            <a:r>
              <a:rPr sz="1350" b="1" i="0">
                <a:solidFill>
                  <a:srgbClr val="9A4030"/>
                </a:solidFill>
                <a:latin typeface="Libre Caslon Display"/>
              </a:rPr>
              <a:t>Say why it landed.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852928" y="3328416"/>
            <a:ext cx="1435607" cy="7315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0000"/>
              </a:lnSpc>
              <a:spcAft>
                <a:spcPts val="0"/>
              </a:spcAft>
            </a:pPr>
            <a:r>
              <a:rPr sz="1050" b="0" i="0">
                <a:solidFill>
                  <a:srgbClr val="7A6862"/>
                </a:solidFill>
                <a:latin typeface="Karla"/>
              </a:rPr>
              <a:t>Show you understand the effect on them.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4690872" y="1755648"/>
            <a:ext cx="1764792" cy="2395728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BC4B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Oval 17"/>
          <p:cNvSpPr/>
          <p:nvPr/>
        </p:nvSpPr>
        <p:spPr>
          <a:xfrm>
            <a:off x="5225796" y="1883664"/>
            <a:ext cx="694944" cy="694944"/>
          </a:xfrm>
          <a:prstGeom prst="ellipse">
            <a:avLst/>
          </a:prstGeom>
          <a:solidFill>
            <a:srgbClr val="9A40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4690872" y="2011680"/>
            <a:ext cx="1764792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200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818888" y="2688336"/>
            <a:ext cx="1508760" cy="6035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4000"/>
              </a:lnSpc>
              <a:spcAft>
                <a:spcPts val="0"/>
              </a:spcAft>
            </a:pPr>
            <a:r>
              <a:rPr sz="1350" b="1" i="0">
                <a:solidFill>
                  <a:srgbClr val="9A4030"/>
                </a:solidFill>
                <a:latin typeface="Libre Caslon Display"/>
              </a:rPr>
              <a:t>Stop.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855464" y="3328416"/>
            <a:ext cx="1435607" cy="7315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0000"/>
              </a:lnSpc>
              <a:spcAft>
                <a:spcPts val="0"/>
              </a:spcAft>
            </a:pPr>
            <a:r>
              <a:rPr sz="1050" b="0" i="0">
                <a:solidFill>
                  <a:srgbClr val="7A6862"/>
                </a:solidFill>
                <a:latin typeface="Karla"/>
              </a:rPr>
              <a:t>No “but”, no explaining, no asking to be let off.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693408" y="1755648"/>
            <a:ext cx="1764792" cy="2395728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BC4B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Oval 22"/>
          <p:cNvSpPr/>
          <p:nvPr/>
        </p:nvSpPr>
        <p:spPr>
          <a:xfrm>
            <a:off x="7228332" y="1883664"/>
            <a:ext cx="694944" cy="694944"/>
          </a:xfrm>
          <a:prstGeom prst="ellipse">
            <a:avLst/>
          </a:prstGeom>
          <a:solidFill>
            <a:srgbClr val="9A40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6693408" y="2011680"/>
            <a:ext cx="1764792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2000" b="1" i="0">
                <a:solidFill>
                  <a:srgbClr val="FFFDF7"/>
                </a:solidFill>
                <a:latin typeface="Libre Caslon Display"/>
              </a:rPr>
              <a:t>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821424" y="2688336"/>
            <a:ext cx="1508760" cy="6035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4000"/>
              </a:lnSpc>
              <a:spcAft>
                <a:spcPts val="0"/>
              </a:spcAft>
            </a:pPr>
            <a:r>
              <a:rPr sz="1350" b="1" i="0">
                <a:solidFill>
                  <a:srgbClr val="9A4030"/>
                </a:solidFill>
                <a:latin typeface="Libre Caslon Display"/>
              </a:rPr>
              <a:t>Say what changes.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858000" y="3328416"/>
            <a:ext cx="1435607" cy="7315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0000"/>
              </a:lnSpc>
              <a:spcAft>
                <a:spcPts val="0"/>
              </a:spcAft>
            </a:pPr>
            <a:r>
              <a:rPr sz="1050" b="0" i="0">
                <a:solidFill>
                  <a:srgbClr val="7A6862"/>
                </a:solidFill>
                <a:latin typeface="Karla"/>
              </a:rPr>
              <a:t>One specific thing you will do differently.</a:t>
            </a:r>
          </a:p>
        </p:txBody>
      </p:sp>
      <p:pic>
        <p:nvPicPr>
          <p:cNvPr id="27" name="Picture 26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D9C96"/>
                </a:solidFill>
                <a:latin typeface="Karla"/>
              </a:rPr>
              <a:t>The Pastoral Guide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D9C96"/>
                </a:solidFill>
                <a:latin typeface="Karla"/>
              </a:rPr>
              <a:t>6 / 14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CD8878"/>
                </a:solidFill>
                <a:latin typeface="Karla"/>
              </a:rPr>
              <a:t>WATCH ONE GET FIXED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AEEE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9A4030"/>
                </a:solidFill>
                <a:latin typeface="Karla"/>
              </a:rPr>
              <a:t>MODEL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6035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0"/>
              </a:spcAft>
            </a:pPr>
            <a:r>
              <a:rPr sz="3100" b="1" i="0">
                <a:solidFill>
                  <a:srgbClr val="463A36"/>
                </a:solidFill>
                <a:latin typeface="Libre Caslon Display"/>
              </a:rPr>
              <a:t>Before and after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755648"/>
            <a:ext cx="3749039" cy="2286000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BC4B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69264" y="1938528"/>
            <a:ext cx="3200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20">
                <a:solidFill>
                  <a:srgbClr val="CD8878"/>
                </a:solidFill>
                <a:latin typeface="Karla"/>
              </a:rPr>
              <a:t>BEFORE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69264" y="2267712"/>
            <a:ext cx="3200400" cy="15544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2000"/>
              </a:lnSpc>
              <a:spcAft>
                <a:spcPts val="0"/>
              </a:spcAft>
            </a:pPr>
            <a:r>
              <a:rPr sz="1500" b="0" i="1">
                <a:solidFill>
                  <a:srgbClr val="7A6862"/>
                </a:solidFill>
                <a:latin typeface="Karla"/>
              </a:rPr>
              <a:t>“Sorry if you got upset about the group chat thing, but you know what you’re like.”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709160" y="1755648"/>
            <a:ext cx="3749039" cy="2286000"/>
          </a:xfrm>
          <a:prstGeom prst="roundRect">
            <a:avLst>
              <a:gd name="adj" fmla="val 5500"/>
            </a:avLst>
          </a:prstGeom>
          <a:solidFill>
            <a:srgbClr val="FAEEE9"/>
          </a:solidFill>
          <a:ln w="12700">
            <a:solidFill>
              <a:srgbClr val="EBC4B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4992624" y="1938528"/>
            <a:ext cx="3200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20">
                <a:solidFill>
                  <a:srgbClr val="9A4030"/>
                </a:solidFill>
                <a:latin typeface="Karla"/>
              </a:rPr>
              <a:t>AFTER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992624" y="2267712"/>
            <a:ext cx="3200400" cy="16459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38000"/>
              </a:lnSpc>
              <a:spcAft>
                <a:spcPts val="0"/>
              </a:spcAft>
            </a:pPr>
            <a:r>
              <a:rPr sz="1350" b="0" i="0">
                <a:solidFill>
                  <a:srgbClr val="463A36"/>
                </a:solidFill>
                <a:latin typeface="Karla"/>
              </a:rPr>
              <a:t>“I left you out of the group chat and then laughed when you asked about it. That was humiliating. I am not doing it again, and I will say so to the others.”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5800" y="4224528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9A4030"/>
                </a:solidFill>
                <a:latin typeface="Karla"/>
              </a:rPr>
              <a:t>Point at each of the four parts on the right, in order.</a:t>
            </a:r>
          </a:p>
        </p:txBody>
      </p:sp>
      <p:pic>
        <p:nvPicPr>
          <p:cNvPr id="14" name="Picture 13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D9C96"/>
                </a:solidFill>
                <a:latin typeface="Karla"/>
              </a:rPr>
              <a:t>The Pastoral Guide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D9C96"/>
                </a:solidFill>
                <a:latin typeface="Karla"/>
              </a:rPr>
              <a:t>7 / 14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CD8878"/>
                </a:solidFill>
                <a:latin typeface="Karla"/>
              </a:rPr>
              <a:t>ALL TOGETHER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50024" y="530352"/>
            <a:ext cx="1408176" cy="347472"/>
          </a:xfrm>
          <a:prstGeom prst="roundRect">
            <a:avLst>
              <a:gd name="adj" fmla="val 50000"/>
            </a:avLst>
          </a:prstGeom>
          <a:solidFill>
            <a:srgbClr val="FAEEE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50024" y="589788"/>
            <a:ext cx="1408176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9A4030"/>
                </a:solidFill>
                <a:latin typeface="Karla"/>
              </a:rPr>
              <a:t>TOGETHER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6035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0"/>
              </a:spcAft>
            </a:pPr>
            <a:r>
              <a:rPr sz="3100" b="1" i="0">
                <a:solidFill>
                  <a:srgbClr val="463A36"/>
                </a:solidFill>
                <a:latin typeface="Libre Caslon Display"/>
              </a:rPr>
              <a:t>Now fix this one out loud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737360"/>
            <a:ext cx="7772400" cy="731520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BC4B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005840" y="1865376"/>
            <a:ext cx="7132320" cy="51206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8000"/>
              </a:lnSpc>
              <a:spcAft>
                <a:spcPts val="0"/>
              </a:spcAft>
            </a:pPr>
            <a:r>
              <a:rPr sz="1400" b="0" i="0">
                <a:solidFill>
                  <a:srgbClr val="463A36"/>
                </a:solidFill>
                <a:latin typeface="Karla"/>
              </a:rPr>
              <a:t>You promised to cover your friend’s shift, then did not turn up. They got in trouble for it.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2633472"/>
            <a:ext cx="7772400" cy="859536"/>
          </a:xfrm>
          <a:prstGeom prst="roundRect">
            <a:avLst>
              <a:gd name="adj" fmla="val 5500"/>
            </a:avLst>
          </a:prstGeom>
          <a:solidFill>
            <a:srgbClr val="FAEEE9"/>
          </a:solidFill>
          <a:ln w="12700">
            <a:solidFill>
              <a:srgbClr val="EBC4B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1005840" y="2743200"/>
            <a:ext cx="7132320" cy="64008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8000"/>
              </a:lnSpc>
              <a:spcAft>
                <a:spcPts val="0"/>
              </a:spcAft>
            </a:pPr>
            <a:r>
              <a:rPr sz="1500" b="1" i="0">
                <a:solidFill>
                  <a:srgbClr val="9A4030"/>
                </a:solidFill>
                <a:latin typeface="Libre Caslon Display"/>
              </a:rPr>
              <a:t>“Sorry about the shift thing, I completely forgot, I’ve had so much on. But you know I’d normally do it.”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85800" y="3730752"/>
            <a:ext cx="7772400" cy="548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  <a:spcAft>
                <a:spcPts val="0"/>
              </a:spcAft>
            </a:pPr>
            <a:r>
              <a:rPr sz="1350" b="0" i="0">
                <a:solidFill>
                  <a:srgbClr val="7A6862"/>
                </a:solidFill>
                <a:latin typeface="Karla"/>
              </a:rPr>
              <a:t>Which parts are missing? Rebuild it one part at a time and write the finished version on the board.</a:t>
            </a:r>
          </a:p>
        </p:txBody>
      </p:sp>
      <p:pic>
        <p:nvPicPr>
          <p:cNvPr id="12" name="Picture 11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D9C96"/>
                </a:solidFill>
                <a:latin typeface="Karla"/>
              </a:rPr>
              <a:t>The Pastoral Guide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D9C96"/>
                </a:solidFill>
                <a:latin typeface="Karla"/>
              </a:rPr>
              <a:t>8 / 14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A40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EBC4B6"/>
                </a:solidFill>
                <a:latin typeface="Karla"/>
              </a:rPr>
              <a:t>MAIN ACTIVITY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9A4030"/>
                </a:solidFill>
                <a:latin typeface="Karla"/>
              </a:rPr>
              <a:t>IN PAIRS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7772400" cy="7132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0000"/>
              </a:lnSpc>
              <a:spcAft>
                <a:spcPts val="0"/>
              </a:spcAft>
            </a:pPr>
            <a:r>
              <a:rPr sz="3400" b="1" i="0">
                <a:solidFill>
                  <a:srgbClr val="FFFDF7"/>
                </a:solidFill>
                <a:latin typeface="Libre Caslon Display"/>
              </a:rPr>
              <a:t>Fix a real one, in pairs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417320" y="1810512"/>
            <a:ext cx="6309360" cy="585216"/>
          </a:xfrm>
          <a:prstGeom prst="roundRect">
            <a:avLst>
              <a:gd name="adj" fmla="val 5500"/>
            </a:avLst>
          </a:prstGeom>
          <a:solidFill>
            <a:srgbClr val="FAEEE9"/>
          </a:solidFill>
          <a:ln w="12700">
            <a:solidFill>
              <a:srgbClr val="FAEEE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1655064" y="1911095"/>
            <a:ext cx="384048" cy="384048"/>
          </a:xfrm>
          <a:prstGeom prst="ellipse">
            <a:avLst/>
          </a:prstGeom>
          <a:solidFill>
            <a:srgbClr val="9A40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655064" y="1911095"/>
            <a:ext cx="384048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31136" y="1883664"/>
            <a:ext cx="530352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400" b="0" i="0">
                <a:solidFill>
                  <a:srgbClr val="9A4030"/>
                </a:solidFill>
                <a:latin typeface="Karla"/>
              </a:rPr>
              <a:t>Take one scenario card between two.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1417320" y="2505456"/>
            <a:ext cx="6309360" cy="585216"/>
          </a:xfrm>
          <a:prstGeom prst="roundRect">
            <a:avLst>
              <a:gd name="adj" fmla="val 5500"/>
            </a:avLst>
          </a:prstGeom>
          <a:solidFill>
            <a:srgbClr val="FAEEE9"/>
          </a:solidFill>
          <a:ln w="12700">
            <a:solidFill>
              <a:srgbClr val="FAEEE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Oval 11"/>
          <p:cNvSpPr/>
          <p:nvPr/>
        </p:nvSpPr>
        <p:spPr>
          <a:xfrm>
            <a:off x="1655064" y="2606040"/>
            <a:ext cx="384048" cy="384048"/>
          </a:xfrm>
          <a:prstGeom prst="ellipse">
            <a:avLst/>
          </a:prstGeom>
          <a:solidFill>
            <a:srgbClr val="9A40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655064" y="2606040"/>
            <a:ext cx="384048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231136" y="2578608"/>
            <a:ext cx="530352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400" b="0" i="0">
                <a:solidFill>
                  <a:srgbClr val="9A4030"/>
                </a:solidFill>
                <a:latin typeface="Karla"/>
              </a:rPr>
              <a:t>Rewrite the apology on the sheet. All four parts, in order.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1417320" y="3200400"/>
            <a:ext cx="6309360" cy="585216"/>
          </a:xfrm>
          <a:prstGeom prst="roundRect">
            <a:avLst>
              <a:gd name="adj" fmla="val 5500"/>
            </a:avLst>
          </a:prstGeom>
          <a:solidFill>
            <a:srgbClr val="FAEEE9"/>
          </a:solidFill>
          <a:ln w="12700">
            <a:solidFill>
              <a:srgbClr val="FAEEE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Oval 15"/>
          <p:cNvSpPr/>
          <p:nvPr/>
        </p:nvSpPr>
        <p:spPr>
          <a:xfrm>
            <a:off x="1655064" y="3300984"/>
            <a:ext cx="384048" cy="384048"/>
          </a:xfrm>
          <a:prstGeom prst="ellipse">
            <a:avLst/>
          </a:prstGeom>
          <a:solidFill>
            <a:srgbClr val="9A40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655064" y="3300984"/>
            <a:ext cx="384048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231136" y="3273552"/>
            <a:ext cx="530352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400" b="0" i="0">
                <a:solidFill>
                  <a:srgbClr val="9A4030"/>
                </a:solidFill>
                <a:latin typeface="Karla"/>
              </a:rPr>
              <a:t>No names on it. Another pair is going to mark it.</a:t>
            </a:r>
          </a:p>
        </p:txBody>
      </p:sp>
      <p:pic>
        <p:nvPicPr>
          <p:cNvPr id="19" name="Picture 18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EBC4B6"/>
                </a:solidFill>
                <a:latin typeface="Karla"/>
              </a:rPr>
              <a:t>The Pastoral Guide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EBC4B6"/>
                </a:solidFill>
                <a:latin typeface="Karla"/>
              </a:rPr>
              <a:t>9 / 14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CD8878"/>
                </a:solidFill>
                <a:latin typeface="Karla"/>
              </a:rPr>
              <a:t>SWAP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AEEE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9A4030"/>
                </a:solidFill>
                <a:latin typeface="Karla"/>
              </a:rPr>
              <a:t>SWAP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6035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0"/>
              </a:spcAft>
            </a:pPr>
            <a:r>
              <a:rPr sz="3100" b="1" i="0">
                <a:solidFill>
                  <a:srgbClr val="463A36"/>
                </a:solidFill>
                <a:latin typeface="Libre Caslon Display"/>
              </a:rPr>
              <a:t>Mark somebody else’s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481328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50" b="0" i="1">
                <a:solidFill>
                  <a:srgbClr val="7A6862"/>
                </a:solidFill>
                <a:latin typeface="Karla"/>
              </a:rPr>
              <a:t>Pass your sheet two tables along. Mark it against the four parts.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143000" y="1956816"/>
            <a:ext cx="6858000" cy="493776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BC4B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Oval 8"/>
          <p:cNvSpPr/>
          <p:nvPr/>
        </p:nvSpPr>
        <p:spPr>
          <a:xfrm>
            <a:off x="1389888" y="2039112"/>
            <a:ext cx="329184" cy="329184"/>
          </a:xfrm>
          <a:prstGeom prst="ellipse">
            <a:avLst/>
          </a:prstGeom>
          <a:solidFill>
            <a:srgbClr val="9A40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0" name="Picture 9" descr="bubble_tic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7612" y="2116836"/>
            <a:ext cx="173736" cy="17373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901952" y="2002536"/>
            <a:ext cx="5852160" cy="40233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400" b="0" i="0">
                <a:solidFill>
                  <a:srgbClr val="463A36"/>
                </a:solidFill>
                <a:latin typeface="Karla"/>
              </a:rPr>
              <a:t>Does it say what they did, in their own words?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143000" y="2560320"/>
            <a:ext cx="6858000" cy="493776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BC4B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Oval 12"/>
          <p:cNvSpPr/>
          <p:nvPr/>
        </p:nvSpPr>
        <p:spPr>
          <a:xfrm>
            <a:off x="1389888" y="2642616"/>
            <a:ext cx="329184" cy="329184"/>
          </a:xfrm>
          <a:prstGeom prst="ellipse">
            <a:avLst/>
          </a:prstGeom>
          <a:solidFill>
            <a:srgbClr val="9A40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4" name="Picture 13" descr="bubble_tic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7612" y="2720340"/>
            <a:ext cx="173736" cy="173736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901952" y="2606040"/>
            <a:ext cx="5852160" cy="40233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400" b="0" i="0">
                <a:solidFill>
                  <a:srgbClr val="463A36"/>
                </a:solidFill>
                <a:latin typeface="Karla"/>
              </a:rPr>
              <a:t>Does it show they understand why it mattered?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1143000" y="3163824"/>
            <a:ext cx="6858000" cy="493776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BC4B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Oval 16"/>
          <p:cNvSpPr/>
          <p:nvPr/>
        </p:nvSpPr>
        <p:spPr>
          <a:xfrm>
            <a:off x="1389888" y="3246120"/>
            <a:ext cx="329184" cy="329184"/>
          </a:xfrm>
          <a:prstGeom prst="ellipse">
            <a:avLst/>
          </a:prstGeom>
          <a:solidFill>
            <a:srgbClr val="9A40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8" name="Picture 17" descr="bubble_tic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7612" y="3323844"/>
            <a:ext cx="173736" cy="173736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901952" y="3209544"/>
            <a:ext cx="5852160" cy="40233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400" b="0" i="0">
                <a:solidFill>
                  <a:srgbClr val="463A36"/>
                </a:solidFill>
                <a:latin typeface="Karla"/>
              </a:rPr>
              <a:t>Is there a but anywhere? Circle it.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1143000" y="3767328"/>
            <a:ext cx="6858000" cy="493776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BC4B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Oval 20"/>
          <p:cNvSpPr/>
          <p:nvPr/>
        </p:nvSpPr>
        <p:spPr>
          <a:xfrm>
            <a:off x="1389888" y="3849624"/>
            <a:ext cx="329184" cy="329184"/>
          </a:xfrm>
          <a:prstGeom prst="ellipse">
            <a:avLst/>
          </a:prstGeom>
          <a:solidFill>
            <a:srgbClr val="9A40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22" name="Picture 21" descr="bubble_tic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7612" y="3927348"/>
            <a:ext cx="173736" cy="173736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901952" y="3813048"/>
            <a:ext cx="5852160" cy="40233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400" b="0" i="0">
                <a:solidFill>
                  <a:srgbClr val="463A36"/>
                </a:solidFill>
                <a:latin typeface="Karla"/>
              </a:rPr>
              <a:t>Is there one specific thing they will do differently?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85800" y="4352544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9A4030"/>
                </a:solidFill>
                <a:latin typeface="Karla"/>
              </a:rPr>
              <a:t>Then one sentence at the bottom: which part is weakest, and why.</a:t>
            </a:r>
          </a:p>
        </p:txBody>
      </p:sp>
      <p:pic>
        <p:nvPicPr>
          <p:cNvPr id="25" name="Picture 24" descr="logo-mast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D9C96"/>
                </a:solidFill>
                <a:latin typeface="Karla"/>
              </a:rPr>
              <a:t>The Pastoral Guide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D9C96"/>
                </a:solidFill>
                <a:latin typeface="Karla"/>
              </a:rPr>
              <a:t>10 / 14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CD8878"/>
                </a:solidFill>
                <a:latin typeface="Karla"/>
              </a:rPr>
              <a:t>THE HARDER BIT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AEEE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9A4030"/>
                </a:solidFill>
                <a:latin typeface="Karla"/>
              </a:rPr>
              <a:t>DISCUSS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6035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0"/>
              </a:spcAft>
            </a:pPr>
            <a:r>
              <a:rPr sz="3100" b="1" i="0">
                <a:solidFill>
                  <a:srgbClr val="463A36"/>
                </a:solidFill>
                <a:latin typeface="Libre Caslon Display"/>
              </a:rPr>
              <a:t>Three hard questions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883664"/>
            <a:ext cx="7772400" cy="694944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BC4B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1014984" y="1993391"/>
            <a:ext cx="438912" cy="438912"/>
          </a:xfrm>
          <a:prstGeom prst="ellipse">
            <a:avLst/>
          </a:prstGeom>
          <a:solidFill>
            <a:srgbClr val="9A40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014984" y="2011680"/>
            <a:ext cx="438912" cy="40233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64208" y="1975104"/>
            <a:ext cx="6492240" cy="47548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0" i="0">
                <a:solidFill>
                  <a:srgbClr val="463A36"/>
                </a:solidFill>
                <a:latin typeface="Karla"/>
              </a:rPr>
              <a:t>Does an apology have to be accepted?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2670048"/>
            <a:ext cx="7772400" cy="694944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BC4B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Oval 11"/>
          <p:cNvSpPr/>
          <p:nvPr/>
        </p:nvSpPr>
        <p:spPr>
          <a:xfrm>
            <a:off x="1014984" y="2779776"/>
            <a:ext cx="438912" cy="438912"/>
          </a:xfrm>
          <a:prstGeom prst="ellipse">
            <a:avLst/>
          </a:prstGeom>
          <a:solidFill>
            <a:srgbClr val="9A40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014984" y="2798064"/>
            <a:ext cx="438912" cy="40233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664208" y="2761488"/>
            <a:ext cx="6492240" cy="47548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0" i="0">
                <a:solidFill>
                  <a:srgbClr val="463A36"/>
                </a:solidFill>
                <a:latin typeface="Karla"/>
              </a:rPr>
              <a:t>Can you apologise for something you still think you were right about?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85800" y="3456432"/>
            <a:ext cx="7772400" cy="694944"/>
          </a:xfrm>
          <a:prstGeom prst="roundRect">
            <a:avLst>
              <a:gd name="adj" fmla="val 5500"/>
            </a:avLst>
          </a:prstGeom>
          <a:solidFill>
            <a:srgbClr val="FAEEE9"/>
          </a:solidFill>
          <a:ln w="12700">
            <a:solidFill>
              <a:srgbClr val="EBC4B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Oval 15"/>
          <p:cNvSpPr/>
          <p:nvPr/>
        </p:nvSpPr>
        <p:spPr>
          <a:xfrm>
            <a:off x="1014984" y="3566160"/>
            <a:ext cx="438912" cy="438912"/>
          </a:xfrm>
          <a:prstGeom prst="ellipse">
            <a:avLst/>
          </a:prstGeom>
          <a:solidFill>
            <a:srgbClr val="9A40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014984" y="3584448"/>
            <a:ext cx="438912" cy="40233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664208" y="3547872"/>
            <a:ext cx="6492240" cy="47548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0" i="0">
                <a:solidFill>
                  <a:srgbClr val="463A36"/>
                </a:solidFill>
                <a:latin typeface="Karla"/>
              </a:rPr>
              <a:t>Is there a point where it is too late to say it?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85800" y="4315968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7A6862"/>
                </a:solidFill>
                <a:latin typeface="Karla"/>
              </a:rPr>
              <a:t>Talk to the person next to you, then take a few answers.</a:t>
            </a:r>
          </a:p>
        </p:txBody>
      </p:sp>
      <p:pic>
        <p:nvPicPr>
          <p:cNvPr id="20" name="Picture 19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D9C96"/>
                </a:solidFill>
                <a:latin typeface="Karla"/>
              </a:rPr>
              <a:t>The Pastoral Guide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D9C96"/>
                </a:solidFill>
                <a:latin typeface="Karla"/>
              </a:rPr>
              <a:t>11 / 14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CD8878"/>
                </a:solidFill>
                <a:latin typeface="Karla"/>
              </a:rPr>
              <a:t>TWO THINGS WORTH KNOWING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AEEE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9A4030"/>
                </a:solidFill>
                <a:latin typeface="Karla"/>
              </a:rPr>
              <a:t>TEACH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6035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6000"/>
              </a:lnSpc>
              <a:spcAft>
                <a:spcPts val="0"/>
              </a:spcAft>
            </a:pPr>
            <a:r>
              <a:rPr sz="3100" b="1" i="0">
                <a:solidFill>
                  <a:srgbClr val="463A36"/>
                </a:solidFill>
                <a:latin typeface="Libre Caslon Display"/>
              </a:rPr>
              <a:t>An apology is not a request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773936"/>
            <a:ext cx="3749039" cy="2286000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BC4B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78408" y="1993392"/>
            <a:ext cx="3163824" cy="7315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600" b="1" i="0">
                <a:solidFill>
                  <a:srgbClr val="9A4030"/>
                </a:solidFill>
                <a:latin typeface="Libre Caslon Display"/>
              </a:rPr>
              <a:t>It does not come with forgiveness attached.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78408" y="2779776"/>
            <a:ext cx="3163824" cy="11887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38000"/>
              </a:lnSpc>
              <a:spcAft>
                <a:spcPts val="0"/>
              </a:spcAft>
            </a:pPr>
            <a:r>
              <a:rPr sz="1200" b="0" i="0">
                <a:solidFill>
                  <a:srgbClr val="7A6862"/>
                </a:solidFill>
                <a:latin typeface="Karla"/>
              </a:rPr>
              <a:t>You are not owed anything back. Apologising so somebody will say it is fine is a favour you are asking for, not an apology you are giving.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709160" y="1773936"/>
            <a:ext cx="3749039" cy="2286000"/>
          </a:xfrm>
          <a:prstGeom prst="roundRect">
            <a:avLst>
              <a:gd name="adj" fmla="val 5500"/>
            </a:avLst>
          </a:prstGeom>
          <a:solidFill>
            <a:srgbClr val="FAEEE9"/>
          </a:solidFill>
          <a:ln w="12700">
            <a:solidFill>
              <a:srgbClr val="EBC4B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5001768" y="1993392"/>
            <a:ext cx="3163824" cy="7315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600" b="1" i="0">
                <a:solidFill>
                  <a:srgbClr val="9A4030"/>
                </a:solidFill>
                <a:latin typeface="Libre Caslon Display"/>
              </a:rPr>
              <a:t>You do not have to send it.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001768" y="2779776"/>
            <a:ext cx="3163824" cy="11887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38000"/>
              </a:lnSpc>
              <a:spcAft>
                <a:spcPts val="0"/>
              </a:spcAft>
            </a:pPr>
            <a:r>
              <a:rPr sz="1200" b="0" i="0">
                <a:solidFill>
                  <a:srgbClr val="7A6862"/>
                </a:solidFill>
                <a:latin typeface="Karla"/>
              </a:rPr>
              <a:t>Some of the things people most need to say are to somebody who is not around any more. Writing it still does something.</a:t>
            </a:r>
          </a:p>
        </p:txBody>
      </p:sp>
      <p:pic>
        <p:nvPicPr>
          <p:cNvPr id="13" name="Picture 12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D9C96"/>
                </a:solidFill>
                <a:latin typeface="Karla"/>
              </a:rPr>
              <a:t>The Pastoral Guide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D9C96"/>
                </a:solidFill>
                <a:latin typeface="Karla"/>
              </a:rPr>
              <a:t>12 / 14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A40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EBC4B6"/>
                </a:solidFill>
                <a:latin typeface="Karla"/>
              </a:rPr>
              <a:t>BEFORE YOU GO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9A4030"/>
                </a:solidFill>
                <a:latin typeface="Karla"/>
              </a:rPr>
              <a:t>EXIT SLIP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7772400" cy="7132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0000"/>
              </a:lnSpc>
              <a:spcAft>
                <a:spcPts val="0"/>
              </a:spcAft>
            </a:pPr>
            <a:r>
              <a:rPr sz="3400" b="1" i="0">
                <a:solidFill>
                  <a:srgbClr val="FFFDF7"/>
                </a:solidFill>
                <a:latin typeface="Libre Caslon Display"/>
              </a:rPr>
              <a:t>One you actually owe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417320" y="1810512"/>
            <a:ext cx="6309360" cy="585216"/>
          </a:xfrm>
          <a:prstGeom prst="roundRect">
            <a:avLst>
              <a:gd name="adj" fmla="val 5500"/>
            </a:avLst>
          </a:prstGeom>
          <a:solidFill>
            <a:srgbClr val="FAEEE9"/>
          </a:solidFill>
          <a:ln w="12700">
            <a:solidFill>
              <a:srgbClr val="FAEEE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1655064" y="1911095"/>
            <a:ext cx="384048" cy="384048"/>
          </a:xfrm>
          <a:prstGeom prst="ellipse">
            <a:avLst/>
          </a:prstGeom>
          <a:solidFill>
            <a:srgbClr val="9A40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655064" y="1911095"/>
            <a:ext cx="384048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31136" y="1883664"/>
            <a:ext cx="530352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400" b="0" i="0">
                <a:solidFill>
                  <a:srgbClr val="9A4030"/>
                </a:solidFill>
                <a:latin typeface="Karla"/>
              </a:rPr>
              <a:t>Take a slip. Small is fine. It does not have to be recent.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1417320" y="2505456"/>
            <a:ext cx="6309360" cy="585216"/>
          </a:xfrm>
          <a:prstGeom prst="roundRect">
            <a:avLst>
              <a:gd name="adj" fmla="val 5500"/>
            </a:avLst>
          </a:prstGeom>
          <a:solidFill>
            <a:srgbClr val="FAEEE9"/>
          </a:solidFill>
          <a:ln w="12700">
            <a:solidFill>
              <a:srgbClr val="FAEEE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Oval 11"/>
          <p:cNvSpPr/>
          <p:nvPr/>
        </p:nvSpPr>
        <p:spPr>
          <a:xfrm>
            <a:off x="1655064" y="2606040"/>
            <a:ext cx="384048" cy="384048"/>
          </a:xfrm>
          <a:prstGeom prst="ellipse">
            <a:avLst/>
          </a:prstGeom>
          <a:solidFill>
            <a:srgbClr val="9A40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655064" y="2606040"/>
            <a:ext cx="384048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231136" y="2578608"/>
            <a:ext cx="530352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400" b="0" i="0">
                <a:solidFill>
                  <a:srgbClr val="9A4030"/>
                </a:solidFill>
                <a:latin typeface="Karla"/>
              </a:rPr>
              <a:t>Nobody reads it. Nobody collects it. Fold it and keep it.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1417320" y="3200400"/>
            <a:ext cx="6309360" cy="585216"/>
          </a:xfrm>
          <a:prstGeom prst="roundRect">
            <a:avLst>
              <a:gd name="adj" fmla="val 5500"/>
            </a:avLst>
          </a:prstGeom>
          <a:solidFill>
            <a:srgbClr val="FAEEE9"/>
          </a:solidFill>
          <a:ln w="12700">
            <a:solidFill>
              <a:srgbClr val="FAEEE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Oval 15"/>
          <p:cNvSpPr/>
          <p:nvPr/>
        </p:nvSpPr>
        <p:spPr>
          <a:xfrm>
            <a:off x="1655064" y="3300984"/>
            <a:ext cx="384048" cy="384048"/>
          </a:xfrm>
          <a:prstGeom prst="ellipse">
            <a:avLst/>
          </a:prstGeom>
          <a:solidFill>
            <a:srgbClr val="9A40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655064" y="3300984"/>
            <a:ext cx="384048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231136" y="3273552"/>
            <a:ext cx="530352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400" b="0" i="0">
                <a:solidFill>
                  <a:srgbClr val="9A4030"/>
                </a:solidFill>
                <a:latin typeface="Karla"/>
              </a:rPr>
              <a:t>You do not have to send it.</a:t>
            </a:r>
          </a:p>
        </p:txBody>
      </p:sp>
      <p:pic>
        <p:nvPicPr>
          <p:cNvPr id="19" name="Picture 18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EBC4B6"/>
                </a:solidFill>
                <a:latin typeface="Karla"/>
              </a:rPr>
              <a:t>The Pastoral Guide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EBC4B6"/>
                </a:solidFill>
                <a:latin typeface="Karla"/>
              </a:rPr>
              <a:t>13 / 14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EEE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5251" y="932688"/>
            <a:ext cx="633496" cy="73152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8640" y="1956816"/>
            <a:ext cx="8046720" cy="8229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0000"/>
              </a:lnSpc>
              <a:spcAft>
                <a:spcPts val="0"/>
              </a:spcAft>
            </a:pPr>
            <a:r>
              <a:rPr sz="3400" b="1" i="0">
                <a:solidFill>
                  <a:srgbClr val="9A4030"/>
                </a:solidFill>
                <a:latin typeface="Libre Caslon Display"/>
              </a:rPr>
              <a:t>Sorry is the easy part.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88720" y="2889504"/>
            <a:ext cx="6766560" cy="7315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40000"/>
              </a:lnSpc>
              <a:spcAft>
                <a:spcPts val="0"/>
              </a:spcAft>
            </a:pPr>
            <a:r>
              <a:rPr sz="1500" b="0" i="0">
                <a:solidFill>
                  <a:srgbClr val="7A6862"/>
                </a:solidFill>
                <a:latin typeface="Karla"/>
              </a:rPr>
              <a:t>Saying what you did, and what you will do instead, is the bit that costs something. That is the bit people remember.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31520" y="3840480"/>
            <a:ext cx="768096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0" i="1">
                <a:solidFill>
                  <a:srgbClr val="AD9C96"/>
                </a:solidFill>
                <a:latin typeface="Karla"/>
              </a:rPr>
              <a:t>The Apology  ·  A tutor time lesson</a:t>
            </a:r>
          </a:p>
        </p:txBody>
      </p:sp>
      <p:pic>
        <p:nvPicPr>
          <p:cNvPr id="7" name="Picture 6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D9C96"/>
                </a:solidFill>
                <a:latin typeface="Karla"/>
              </a:rPr>
              <a:t>The Pastoral Guide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D9C96"/>
                </a:solidFill>
                <a:latin typeface="Karla"/>
              </a:rPr>
              <a:t>14 / 14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